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2" r:id="rId1"/>
  </p:sldMasterIdLst>
  <p:notesMasterIdLst>
    <p:notesMasterId r:id="rId35"/>
  </p:notesMasterIdLst>
  <p:handoutMasterIdLst>
    <p:handoutMasterId r:id="rId36"/>
  </p:handoutMasterIdLst>
  <p:sldIdLst>
    <p:sldId id="349" r:id="rId2"/>
    <p:sldId id="336" r:id="rId3"/>
    <p:sldId id="366" r:id="rId4"/>
    <p:sldId id="382" r:id="rId5"/>
    <p:sldId id="338" r:id="rId6"/>
    <p:sldId id="369" r:id="rId7"/>
    <p:sldId id="364" r:id="rId8"/>
    <p:sldId id="365" r:id="rId9"/>
    <p:sldId id="370" r:id="rId10"/>
    <p:sldId id="343" r:id="rId11"/>
    <p:sldId id="371" r:id="rId12"/>
    <p:sldId id="344" r:id="rId13"/>
    <p:sldId id="372" r:id="rId14"/>
    <p:sldId id="383" r:id="rId15"/>
    <p:sldId id="345" r:id="rId16"/>
    <p:sldId id="367" r:id="rId17"/>
    <p:sldId id="374" r:id="rId18"/>
    <p:sldId id="373" r:id="rId19"/>
    <p:sldId id="381" r:id="rId20"/>
    <p:sldId id="346" r:id="rId21"/>
    <p:sldId id="380" r:id="rId22"/>
    <p:sldId id="375" r:id="rId23"/>
    <p:sldId id="376" r:id="rId24"/>
    <p:sldId id="351" r:id="rId25"/>
    <p:sldId id="377" r:id="rId26"/>
    <p:sldId id="352" r:id="rId27"/>
    <p:sldId id="358" r:id="rId28"/>
    <p:sldId id="357" r:id="rId29"/>
    <p:sldId id="384" r:id="rId30"/>
    <p:sldId id="378" r:id="rId31"/>
    <p:sldId id="379" r:id="rId32"/>
    <p:sldId id="385" r:id="rId33"/>
    <p:sldId id="361" r:id="rId34"/>
  </p:sldIdLst>
  <p:sldSz cx="9144000" cy="6858000" type="screen4x3"/>
  <p:notesSz cx="6794500" cy="9931400"/>
  <p:defaultTextStyle>
    <a:defPPr>
      <a:defRPr lang="fr-FR"/>
    </a:defPPr>
    <a:lvl1pPr algn="l" defTabSz="457200" rtl="0" fontAlgn="base">
      <a:spcBef>
        <a:spcPct val="0"/>
      </a:spcBef>
      <a:spcAft>
        <a:spcPct val="0"/>
      </a:spcAft>
      <a:defRPr kern="1200">
        <a:solidFill>
          <a:schemeClr val="tx1"/>
        </a:solidFill>
        <a:latin typeface="Arial" pitchFamily="34" charset="0"/>
        <a:ea typeface="+mn-ea"/>
        <a:cs typeface="Arial" pitchFamily="34" charset="0"/>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715">
          <p15:clr>
            <a:srgbClr val="A4A3A4"/>
          </p15:clr>
        </p15:guide>
        <p15:guide id="2" orient="horz" pos="1200">
          <p15:clr>
            <a:srgbClr val="A4A3A4"/>
          </p15:clr>
        </p15:guide>
        <p15:guide id="3" orient="horz" pos="2160">
          <p15:clr>
            <a:srgbClr val="A4A3A4"/>
          </p15:clr>
        </p15:guide>
        <p15:guide id="4" pos="1437">
          <p15:clr>
            <a:srgbClr val="A4A3A4"/>
          </p15:clr>
        </p15:guide>
        <p15:guide id="5" pos="2419">
          <p15:clr>
            <a:srgbClr val="A4A3A4"/>
          </p15:clr>
        </p15:guide>
        <p15:guide id="6" pos="5515">
          <p15:clr>
            <a:srgbClr val="A4A3A4"/>
          </p15:clr>
        </p15:guide>
        <p15:guide id="7" pos="1310">
          <p15:clr>
            <a:srgbClr val="A4A3A4"/>
          </p15:clr>
        </p15:guide>
        <p15:guide id="8" pos="25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335" autoAdjust="0"/>
    <p:restoredTop sz="95291" autoAdjust="0"/>
  </p:normalViewPr>
  <p:slideViewPr>
    <p:cSldViewPr snapToGrid="0" snapToObjects="1">
      <p:cViewPr varScale="1">
        <p:scale>
          <a:sx n="78" d="100"/>
          <a:sy n="78" d="100"/>
        </p:scale>
        <p:origin x="96" y="72"/>
      </p:cViewPr>
      <p:guideLst>
        <p:guide orient="horz" pos="715"/>
        <p:guide orient="horz" pos="1200"/>
        <p:guide orient="horz" pos="2160"/>
        <p:guide pos="1437"/>
        <p:guide pos="2419"/>
        <p:guide pos="5515"/>
        <p:guide pos="1310"/>
        <p:guide pos="254"/>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C3432D-1BB5-4BAA-95F6-1BB6ADD21ECC}"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GB"/>
        </a:p>
      </dgm:t>
    </dgm:pt>
    <dgm:pt modelId="{1D1F6C87-F5D4-4959-969E-34098256F725}">
      <dgm:prSet phldrT="[Text]"/>
      <dgm:spPr/>
      <dgm:t>
        <a:bodyPr anchor="ctr"/>
        <a:lstStyle/>
        <a:p>
          <a:pPr algn="ctr"/>
          <a:r>
            <a:rPr lang="en-GB" b="1" dirty="0" smtClean="0"/>
            <a:t>Convention asserts radical cultural relativism</a:t>
          </a:r>
          <a:endParaRPr lang="en-GB" b="1" dirty="0"/>
        </a:p>
      </dgm:t>
    </dgm:pt>
    <dgm:pt modelId="{AA1DE4C5-7588-436B-8FC9-2768E27F1739}" type="parTrans" cxnId="{3E9E23BD-3853-4146-8338-0B8A42D30625}">
      <dgm:prSet/>
      <dgm:spPr/>
      <dgm:t>
        <a:bodyPr/>
        <a:lstStyle/>
        <a:p>
          <a:endParaRPr lang="en-GB"/>
        </a:p>
      </dgm:t>
    </dgm:pt>
    <dgm:pt modelId="{728F939F-E3DE-4C80-8DA8-17579539BD33}" type="sibTrans" cxnId="{3E9E23BD-3853-4146-8338-0B8A42D30625}">
      <dgm:prSet/>
      <dgm:spPr/>
      <dgm:t>
        <a:bodyPr/>
        <a:lstStyle/>
        <a:p>
          <a:endParaRPr lang="en-GB"/>
        </a:p>
      </dgm:t>
    </dgm:pt>
    <dgm:pt modelId="{286CEFA0-1E19-4805-9847-86A981750CB7}">
      <dgm:prSet phldrT="[Text]"/>
      <dgm:spPr/>
      <dgm:t>
        <a:bodyPr anchor="ctr"/>
        <a:lstStyle/>
        <a:p>
          <a:pPr algn="ctr"/>
          <a:r>
            <a:rPr lang="en-GB" b="1" dirty="0" smtClean="0"/>
            <a:t>Convention respects universal human rights</a:t>
          </a:r>
          <a:endParaRPr lang="en-GB" b="1" dirty="0"/>
        </a:p>
      </dgm:t>
    </dgm:pt>
    <dgm:pt modelId="{063A0DEB-BE00-4547-9497-AA002ECC4291}" type="parTrans" cxnId="{F7E764CA-8E5F-4977-B144-27B9F875E37E}">
      <dgm:prSet/>
      <dgm:spPr/>
      <dgm:t>
        <a:bodyPr/>
        <a:lstStyle/>
        <a:p>
          <a:endParaRPr lang="en-GB"/>
        </a:p>
      </dgm:t>
    </dgm:pt>
    <dgm:pt modelId="{6E141087-8E78-4B00-87FB-5653DCDABE22}" type="sibTrans" cxnId="{F7E764CA-8E5F-4977-B144-27B9F875E37E}">
      <dgm:prSet/>
      <dgm:spPr/>
      <dgm:t>
        <a:bodyPr/>
        <a:lstStyle/>
        <a:p>
          <a:endParaRPr lang="en-GB"/>
        </a:p>
      </dgm:t>
    </dgm:pt>
    <dgm:pt modelId="{E0A273BB-E46F-403D-AAE5-FFA9087468DB}" type="pres">
      <dgm:prSet presAssocID="{25C3432D-1BB5-4BAA-95F6-1BB6ADD21ECC}" presName="compositeShape" presStyleCnt="0">
        <dgm:presLayoutVars>
          <dgm:chMax val="2"/>
          <dgm:dir/>
          <dgm:resizeHandles val="exact"/>
        </dgm:presLayoutVars>
      </dgm:prSet>
      <dgm:spPr/>
      <dgm:t>
        <a:bodyPr/>
        <a:lstStyle/>
        <a:p>
          <a:endParaRPr lang="en-GB"/>
        </a:p>
      </dgm:t>
    </dgm:pt>
    <dgm:pt modelId="{8B3FF109-4B52-4A60-A6D4-36BEC93CF644}" type="pres">
      <dgm:prSet presAssocID="{25C3432D-1BB5-4BAA-95F6-1BB6ADD21ECC}" presName="divider" presStyleLbl="fgShp" presStyleIdx="0" presStyleCnt="1"/>
      <dgm:spPr/>
    </dgm:pt>
    <dgm:pt modelId="{F575833E-C219-4722-9368-8606AB3DBB5F}" type="pres">
      <dgm:prSet presAssocID="{1D1F6C87-F5D4-4959-969E-34098256F725}" presName="downArrow" presStyleLbl="node1" presStyleIdx="0" presStyleCnt="2"/>
      <dgm:spPr/>
    </dgm:pt>
    <dgm:pt modelId="{767DFD45-20FE-4A4E-BD57-67FD3830C946}" type="pres">
      <dgm:prSet presAssocID="{1D1F6C87-F5D4-4959-969E-34098256F725}" presName="downArrowText" presStyleLbl="revTx" presStyleIdx="0" presStyleCnt="2">
        <dgm:presLayoutVars>
          <dgm:bulletEnabled val="1"/>
        </dgm:presLayoutVars>
      </dgm:prSet>
      <dgm:spPr/>
      <dgm:t>
        <a:bodyPr/>
        <a:lstStyle/>
        <a:p>
          <a:endParaRPr lang="en-GB"/>
        </a:p>
      </dgm:t>
    </dgm:pt>
    <dgm:pt modelId="{A8869328-F7C4-4D32-A39E-C29842B56A91}" type="pres">
      <dgm:prSet presAssocID="{286CEFA0-1E19-4805-9847-86A981750CB7}" presName="upArrow" presStyleLbl="node1" presStyleIdx="1" presStyleCnt="2"/>
      <dgm:spPr/>
    </dgm:pt>
    <dgm:pt modelId="{4ACB87A8-B275-4B9B-A45F-C81DBE8E75A4}" type="pres">
      <dgm:prSet presAssocID="{286CEFA0-1E19-4805-9847-86A981750CB7}" presName="upArrowText" presStyleLbl="revTx" presStyleIdx="1" presStyleCnt="2">
        <dgm:presLayoutVars>
          <dgm:bulletEnabled val="1"/>
        </dgm:presLayoutVars>
      </dgm:prSet>
      <dgm:spPr/>
      <dgm:t>
        <a:bodyPr/>
        <a:lstStyle/>
        <a:p>
          <a:endParaRPr lang="en-GB"/>
        </a:p>
      </dgm:t>
    </dgm:pt>
  </dgm:ptLst>
  <dgm:cxnLst>
    <dgm:cxn modelId="{3E9E23BD-3853-4146-8338-0B8A42D30625}" srcId="{25C3432D-1BB5-4BAA-95F6-1BB6ADD21ECC}" destId="{1D1F6C87-F5D4-4959-969E-34098256F725}" srcOrd="0" destOrd="0" parTransId="{AA1DE4C5-7588-436B-8FC9-2768E27F1739}" sibTransId="{728F939F-E3DE-4C80-8DA8-17579539BD33}"/>
    <dgm:cxn modelId="{6C5BB0A1-18EA-4F50-A38D-C486FFCE5F99}" type="presOf" srcId="{286CEFA0-1E19-4805-9847-86A981750CB7}" destId="{4ACB87A8-B275-4B9B-A45F-C81DBE8E75A4}" srcOrd="0" destOrd="0" presId="urn:microsoft.com/office/officeart/2005/8/layout/arrow3"/>
    <dgm:cxn modelId="{F7E764CA-8E5F-4977-B144-27B9F875E37E}" srcId="{25C3432D-1BB5-4BAA-95F6-1BB6ADD21ECC}" destId="{286CEFA0-1E19-4805-9847-86A981750CB7}" srcOrd="1" destOrd="0" parTransId="{063A0DEB-BE00-4547-9497-AA002ECC4291}" sibTransId="{6E141087-8E78-4B00-87FB-5653DCDABE22}"/>
    <dgm:cxn modelId="{BE41E348-9837-4ED3-9DFC-F8EE8ACA3B96}" type="presOf" srcId="{1D1F6C87-F5D4-4959-969E-34098256F725}" destId="{767DFD45-20FE-4A4E-BD57-67FD3830C946}" srcOrd="0" destOrd="0" presId="urn:microsoft.com/office/officeart/2005/8/layout/arrow3"/>
    <dgm:cxn modelId="{D18B91E2-39D9-46CD-ADDA-7291DCFA581A}" type="presOf" srcId="{25C3432D-1BB5-4BAA-95F6-1BB6ADD21ECC}" destId="{E0A273BB-E46F-403D-AAE5-FFA9087468DB}" srcOrd="0" destOrd="0" presId="urn:microsoft.com/office/officeart/2005/8/layout/arrow3"/>
    <dgm:cxn modelId="{C9CCA504-CE6D-4C69-8BF2-2842A91A4171}" type="presParOf" srcId="{E0A273BB-E46F-403D-AAE5-FFA9087468DB}" destId="{8B3FF109-4B52-4A60-A6D4-36BEC93CF644}" srcOrd="0" destOrd="0" presId="urn:microsoft.com/office/officeart/2005/8/layout/arrow3"/>
    <dgm:cxn modelId="{120E3F7B-5562-4FB5-AD80-CF0F954C2A4A}" type="presParOf" srcId="{E0A273BB-E46F-403D-AAE5-FFA9087468DB}" destId="{F575833E-C219-4722-9368-8606AB3DBB5F}" srcOrd="1" destOrd="0" presId="urn:microsoft.com/office/officeart/2005/8/layout/arrow3"/>
    <dgm:cxn modelId="{10BB8D09-96C0-4990-A9B9-74BC843660D2}" type="presParOf" srcId="{E0A273BB-E46F-403D-AAE5-FFA9087468DB}" destId="{767DFD45-20FE-4A4E-BD57-67FD3830C946}" srcOrd="2" destOrd="0" presId="urn:microsoft.com/office/officeart/2005/8/layout/arrow3"/>
    <dgm:cxn modelId="{E619D0C8-63A6-4FA0-A325-3EBBFC47DD81}" type="presParOf" srcId="{E0A273BB-E46F-403D-AAE5-FFA9087468DB}" destId="{A8869328-F7C4-4D32-A39E-C29842B56A91}" srcOrd="3" destOrd="0" presId="urn:microsoft.com/office/officeart/2005/8/layout/arrow3"/>
    <dgm:cxn modelId="{527073C8-1E43-41C8-BB3E-F73DF933D940}" type="presParOf" srcId="{E0A273BB-E46F-403D-AAE5-FFA9087468DB}" destId="{4ACB87A8-B275-4B9B-A45F-C81DBE8E75A4}"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C3432D-1BB5-4BAA-95F6-1BB6ADD21ECC}"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GB"/>
        </a:p>
      </dgm:t>
    </dgm:pt>
    <dgm:pt modelId="{1D1F6C87-F5D4-4959-969E-34098256F725}">
      <dgm:prSet phldrT="[Text]"/>
      <dgm:spPr/>
      <dgm:t>
        <a:bodyPr anchor="ctr"/>
        <a:lstStyle/>
        <a:p>
          <a:pPr algn="ctr"/>
          <a:r>
            <a:rPr lang="en-GB" b="1" dirty="0" smtClean="0"/>
            <a:t>Universal will and common concern</a:t>
          </a:r>
          <a:endParaRPr lang="en-GB" b="1" dirty="0"/>
        </a:p>
      </dgm:t>
    </dgm:pt>
    <dgm:pt modelId="{AA1DE4C5-7588-436B-8FC9-2768E27F1739}" type="parTrans" cxnId="{3E9E23BD-3853-4146-8338-0B8A42D30625}">
      <dgm:prSet/>
      <dgm:spPr/>
      <dgm:t>
        <a:bodyPr/>
        <a:lstStyle/>
        <a:p>
          <a:endParaRPr lang="en-GB"/>
        </a:p>
      </dgm:t>
    </dgm:pt>
    <dgm:pt modelId="{728F939F-E3DE-4C80-8DA8-17579539BD33}" type="sibTrans" cxnId="{3E9E23BD-3853-4146-8338-0B8A42D30625}">
      <dgm:prSet/>
      <dgm:spPr/>
      <dgm:t>
        <a:bodyPr/>
        <a:lstStyle/>
        <a:p>
          <a:endParaRPr lang="en-GB"/>
        </a:p>
      </dgm:t>
    </dgm:pt>
    <dgm:pt modelId="{286CEFA0-1E19-4805-9847-86A981750CB7}">
      <dgm:prSet phldrT="[Text]"/>
      <dgm:spPr/>
      <dgm:t>
        <a:bodyPr anchor="ctr"/>
        <a:lstStyle/>
        <a:p>
          <a:pPr algn="ctr"/>
          <a:r>
            <a:rPr lang="en-GB" b="1" dirty="0" smtClean="0"/>
            <a:t>Intangible heritage belongs to its communities</a:t>
          </a:r>
          <a:endParaRPr lang="en-GB" b="1" dirty="0"/>
        </a:p>
      </dgm:t>
    </dgm:pt>
    <dgm:pt modelId="{063A0DEB-BE00-4547-9497-AA002ECC4291}" type="parTrans" cxnId="{F7E764CA-8E5F-4977-B144-27B9F875E37E}">
      <dgm:prSet/>
      <dgm:spPr/>
      <dgm:t>
        <a:bodyPr/>
        <a:lstStyle/>
        <a:p>
          <a:endParaRPr lang="en-GB"/>
        </a:p>
      </dgm:t>
    </dgm:pt>
    <dgm:pt modelId="{6E141087-8E78-4B00-87FB-5653DCDABE22}" type="sibTrans" cxnId="{F7E764CA-8E5F-4977-B144-27B9F875E37E}">
      <dgm:prSet/>
      <dgm:spPr/>
      <dgm:t>
        <a:bodyPr/>
        <a:lstStyle/>
        <a:p>
          <a:endParaRPr lang="en-GB"/>
        </a:p>
      </dgm:t>
    </dgm:pt>
    <dgm:pt modelId="{E0A273BB-E46F-403D-AAE5-FFA9087468DB}" type="pres">
      <dgm:prSet presAssocID="{25C3432D-1BB5-4BAA-95F6-1BB6ADD21ECC}" presName="compositeShape" presStyleCnt="0">
        <dgm:presLayoutVars>
          <dgm:chMax val="2"/>
          <dgm:dir/>
          <dgm:resizeHandles val="exact"/>
        </dgm:presLayoutVars>
      </dgm:prSet>
      <dgm:spPr/>
      <dgm:t>
        <a:bodyPr/>
        <a:lstStyle/>
        <a:p>
          <a:endParaRPr lang="en-GB"/>
        </a:p>
      </dgm:t>
    </dgm:pt>
    <dgm:pt modelId="{8B3FF109-4B52-4A60-A6D4-36BEC93CF644}" type="pres">
      <dgm:prSet presAssocID="{25C3432D-1BB5-4BAA-95F6-1BB6ADD21ECC}" presName="divider" presStyleLbl="fgShp" presStyleIdx="0" presStyleCnt="1"/>
      <dgm:spPr/>
    </dgm:pt>
    <dgm:pt modelId="{F575833E-C219-4722-9368-8606AB3DBB5F}" type="pres">
      <dgm:prSet presAssocID="{1D1F6C87-F5D4-4959-969E-34098256F725}" presName="downArrow" presStyleLbl="node1" presStyleIdx="0" presStyleCnt="2"/>
      <dgm:spPr/>
    </dgm:pt>
    <dgm:pt modelId="{767DFD45-20FE-4A4E-BD57-67FD3830C946}" type="pres">
      <dgm:prSet presAssocID="{1D1F6C87-F5D4-4959-969E-34098256F725}" presName="downArrowText" presStyleLbl="revTx" presStyleIdx="0" presStyleCnt="2">
        <dgm:presLayoutVars>
          <dgm:bulletEnabled val="1"/>
        </dgm:presLayoutVars>
      </dgm:prSet>
      <dgm:spPr/>
      <dgm:t>
        <a:bodyPr/>
        <a:lstStyle/>
        <a:p>
          <a:endParaRPr lang="en-GB"/>
        </a:p>
      </dgm:t>
    </dgm:pt>
    <dgm:pt modelId="{A8869328-F7C4-4D32-A39E-C29842B56A91}" type="pres">
      <dgm:prSet presAssocID="{286CEFA0-1E19-4805-9847-86A981750CB7}" presName="upArrow" presStyleLbl="node1" presStyleIdx="1" presStyleCnt="2"/>
      <dgm:spPr/>
    </dgm:pt>
    <dgm:pt modelId="{4ACB87A8-B275-4B9B-A45F-C81DBE8E75A4}" type="pres">
      <dgm:prSet presAssocID="{286CEFA0-1E19-4805-9847-86A981750CB7}" presName="upArrowText" presStyleLbl="revTx" presStyleIdx="1" presStyleCnt="2" custScaleX="104637">
        <dgm:presLayoutVars>
          <dgm:bulletEnabled val="1"/>
        </dgm:presLayoutVars>
      </dgm:prSet>
      <dgm:spPr/>
      <dgm:t>
        <a:bodyPr/>
        <a:lstStyle/>
        <a:p>
          <a:endParaRPr lang="en-GB"/>
        </a:p>
      </dgm:t>
    </dgm:pt>
  </dgm:ptLst>
  <dgm:cxnLst>
    <dgm:cxn modelId="{3E9E23BD-3853-4146-8338-0B8A42D30625}" srcId="{25C3432D-1BB5-4BAA-95F6-1BB6ADD21ECC}" destId="{1D1F6C87-F5D4-4959-969E-34098256F725}" srcOrd="0" destOrd="0" parTransId="{AA1DE4C5-7588-436B-8FC9-2768E27F1739}" sibTransId="{728F939F-E3DE-4C80-8DA8-17579539BD33}"/>
    <dgm:cxn modelId="{A88934DB-2B15-4F67-A564-9E3CF66DED5C}" type="presOf" srcId="{25C3432D-1BB5-4BAA-95F6-1BB6ADD21ECC}" destId="{E0A273BB-E46F-403D-AAE5-FFA9087468DB}" srcOrd="0" destOrd="0" presId="urn:microsoft.com/office/officeart/2005/8/layout/arrow3"/>
    <dgm:cxn modelId="{C60B3836-91E4-4BFE-B31F-E0B2CF5CE526}" type="presOf" srcId="{286CEFA0-1E19-4805-9847-86A981750CB7}" destId="{4ACB87A8-B275-4B9B-A45F-C81DBE8E75A4}" srcOrd="0" destOrd="0" presId="urn:microsoft.com/office/officeart/2005/8/layout/arrow3"/>
    <dgm:cxn modelId="{F7E764CA-8E5F-4977-B144-27B9F875E37E}" srcId="{25C3432D-1BB5-4BAA-95F6-1BB6ADD21ECC}" destId="{286CEFA0-1E19-4805-9847-86A981750CB7}" srcOrd="1" destOrd="0" parTransId="{063A0DEB-BE00-4547-9497-AA002ECC4291}" sibTransId="{6E141087-8E78-4B00-87FB-5653DCDABE22}"/>
    <dgm:cxn modelId="{82857919-57AE-4BCD-912C-E8FC204244D8}" type="presOf" srcId="{1D1F6C87-F5D4-4959-969E-34098256F725}" destId="{767DFD45-20FE-4A4E-BD57-67FD3830C946}" srcOrd="0" destOrd="0" presId="urn:microsoft.com/office/officeart/2005/8/layout/arrow3"/>
    <dgm:cxn modelId="{7BC76D0A-CC50-476F-BAA3-67D9C714884C}" type="presParOf" srcId="{E0A273BB-E46F-403D-AAE5-FFA9087468DB}" destId="{8B3FF109-4B52-4A60-A6D4-36BEC93CF644}" srcOrd="0" destOrd="0" presId="urn:microsoft.com/office/officeart/2005/8/layout/arrow3"/>
    <dgm:cxn modelId="{8542C8CF-F6B5-4B56-8AA0-D29EA2EBDE7D}" type="presParOf" srcId="{E0A273BB-E46F-403D-AAE5-FFA9087468DB}" destId="{F575833E-C219-4722-9368-8606AB3DBB5F}" srcOrd="1" destOrd="0" presId="urn:microsoft.com/office/officeart/2005/8/layout/arrow3"/>
    <dgm:cxn modelId="{AF6715BF-5995-4CB3-BCC4-72E62C09CD52}" type="presParOf" srcId="{E0A273BB-E46F-403D-AAE5-FFA9087468DB}" destId="{767DFD45-20FE-4A4E-BD57-67FD3830C946}" srcOrd="2" destOrd="0" presId="urn:microsoft.com/office/officeart/2005/8/layout/arrow3"/>
    <dgm:cxn modelId="{D7FAD394-555D-4511-A536-AA4A99B5157C}" type="presParOf" srcId="{E0A273BB-E46F-403D-AAE5-FFA9087468DB}" destId="{A8869328-F7C4-4D32-A39E-C29842B56A91}" srcOrd="3" destOrd="0" presId="urn:microsoft.com/office/officeart/2005/8/layout/arrow3"/>
    <dgm:cxn modelId="{1A779447-EC7B-489E-B6F9-A551A64F65D4}" type="presParOf" srcId="{E0A273BB-E46F-403D-AAE5-FFA9087468DB}" destId="{4ACB87A8-B275-4B9B-A45F-C81DBE8E75A4}"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ADC9DE4-6CA0-4D7B-AEDF-34E65CFD23AF}" type="datetimeFigureOut">
              <a:rPr lang="fr-FR"/>
              <a:pPr>
                <a:defRPr/>
              </a:pPr>
              <a:t>25/01/2015</a:t>
            </a:fld>
            <a:endParaRPr lang="fr-FR"/>
          </a:p>
        </p:txBody>
      </p:sp>
      <p:sp>
        <p:nvSpPr>
          <p:cNvPr id="4" name="Espace réservé du pied de page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5" name="Espace réservé du numéro de diapositive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045B0C5-5658-4F3E-A453-89AD6D18F597}" type="slidenum">
              <a:rPr lang="fr-FR"/>
              <a:pPr>
                <a:defRPr/>
              </a:pPr>
              <a:t>‹#›</a:t>
            </a:fld>
            <a:endParaRPr lang="fr-FR"/>
          </a:p>
        </p:txBody>
      </p:sp>
    </p:spTree>
    <p:extLst>
      <p:ext uri="{BB962C8B-B14F-4D97-AF65-F5344CB8AC3E}">
        <p14:creationId xmlns:p14="http://schemas.microsoft.com/office/powerpoint/2010/main" val="40418500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48100" y="0"/>
            <a:ext cx="2944813"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FCCB3D9-59E5-4771-A6E6-A5088A9D2547}" type="datetimeFigureOut">
              <a:rPr lang="fr-FR"/>
              <a:pPr>
                <a:defRPr/>
              </a:pPr>
              <a:t>25/01/2015</a:t>
            </a:fld>
            <a:endParaRPr lang="fr-FR"/>
          </a:p>
        </p:txBody>
      </p:sp>
      <p:sp>
        <p:nvSpPr>
          <p:cNvPr id="4" name="Espace réservé de l'image des diapositives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79450" y="4718050"/>
            <a:ext cx="5435600" cy="4468813"/>
          </a:xfrm>
          <a:prstGeom prst="rect">
            <a:avLst/>
          </a:prstGeom>
        </p:spPr>
        <p:txBody>
          <a:bodyPr vert="horz" lIns="91440" tIns="45720" rIns="91440" bIns="45720" rtlCol="0"/>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48100" y="9432925"/>
            <a:ext cx="2944813" cy="49688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A59D4BE-D2BD-470E-AA96-44DF0BCB117A}" type="slidenum">
              <a:rPr lang="fr-FR"/>
              <a:pPr>
                <a:defRPr/>
              </a:pPr>
              <a:t>‹#›</a:t>
            </a:fld>
            <a:endParaRPr lang="fr-FR"/>
          </a:p>
        </p:txBody>
      </p:sp>
    </p:spTree>
    <p:extLst>
      <p:ext uri="{BB962C8B-B14F-4D97-AF65-F5344CB8AC3E}">
        <p14:creationId xmlns:p14="http://schemas.microsoft.com/office/powerpoint/2010/main" val="76440067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p:cNvSpPr/>
          <p:nvPr userDrawn="1"/>
        </p:nvSpPr>
        <p:spPr>
          <a:xfrm>
            <a:off x="0" y="0"/>
            <a:ext cx="6477000" cy="6862763"/>
          </a:xfrm>
          <a:prstGeom prst="rect">
            <a:avLst/>
          </a:prstGeom>
          <a:solidFill>
            <a:srgbClr val="00D21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FFF10B"/>
              </a:solidFill>
            </a:endParaRPr>
          </a:p>
        </p:txBody>
      </p:sp>
      <p:pic>
        <p:nvPicPr>
          <p:cNvPr id="6" name="Picture 7" descr="logos_partners_noir.psd"/>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0" y="228600"/>
            <a:ext cx="16605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9"/>
          <p:cNvCxnSpPr/>
          <p:nvPr userDrawn="1"/>
        </p:nvCxnSpPr>
        <p:spPr>
          <a:xfrm>
            <a:off x="381000" y="1371600"/>
            <a:ext cx="5715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ctrTitle"/>
          </p:nvPr>
        </p:nvSpPr>
        <p:spPr>
          <a:xfrm>
            <a:off x="381000" y="1692000"/>
            <a:ext cx="5715000" cy="1169551"/>
          </a:xfrm>
        </p:spPr>
        <p:txBody>
          <a:bodyPr/>
          <a:lstStyle>
            <a:lvl1pPr algn="l">
              <a:defRPr sz="3800" b="1"/>
            </a:lvl1pPr>
          </a:lstStyle>
          <a:p>
            <a:r>
              <a:rPr lang="fr-FR" dirty="0" smtClean="0"/>
              <a:t>Cliquez et modifiez le titre</a:t>
            </a:r>
            <a:endParaRPr lang="fr-FR" dirty="0"/>
          </a:p>
        </p:txBody>
      </p:sp>
      <p:sp>
        <p:nvSpPr>
          <p:cNvPr id="3" name="Sous-titre 2"/>
          <p:cNvSpPr>
            <a:spLocks noGrp="1"/>
          </p:cNvSpPr>
          <p:nvPr>
            <p:ph type="subTitle" idx="1"/>
          </p:nvPr>
        </p:nvSpPr>
        <p:spPr>
          <a:xfrm>
            <a:off x="381000" y="4212000"/>
            <a:ext cx="5715000" cy="1665272"/>
          </a:xfrm>
        </p:spPr>
        <p:txBody>
          <a:bodyPr>
            <a:norm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
        <p:nvSpPr>
          <p:cNvPr id="9" name="Espace réservé pour une image  10"/>
          <p:cNvSpPr>
            <a:spLocks noGrp="1"/>
          </p:cNvSpPr>
          <p:nvPr>
            <p:ph type="pic" sz="quarter" idx="10"/>
          </p:nvPr>
        </p:nvSpPr>
        <p:spPr>
          <a:xfrm>
            <a:off x="6476400" y="0"/>
            <a:ext cx="2667600" cy="6858000"/>
          </a:xfrm>
        </p:spPr>
        <p:txBody>
          <a:bodyPr rtlCol="0"/>
          <a:lstStyle/>
          <a:p>
            <a:pPr lvl="0"/>
            <a:endParaRPr lang="fr-FR" noProof="0" dirty="0"/>
          </a:p>
        </p:txBody>
      </p:sp>
    </p:spTree>
    <p:extLst>
      <p:ext uri="{BB962C8B-B14F-4D97-AF65-F5344CB8AC3E}">
        <p14:creationId xmlns:p14="http://schemas.microsoft.com/office/powerpoint/2010/main" val="117703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pied de page 3"/>
          <p:cNvSpPr>
            <a:spLocks noGrp="1"/>
          </p:cNvSpPr>
          <p:nvPr>
            <p:ph type="ftr" sz="quarter" idx="10"/>
          </p:nvPr>
        </p:nvSpPr>
        <p:spPr/>
        <p:txBody>
          <a:bodyPr/>
          <a:lstStyle>
            <a:lvl1pPr>
              <a:defRPr/>
            </a:lvl1pPr>
          </a:lstStyle>
          <a:p>
            <a:pPr>
              <a:defRPr/>
            </a:pPr>
            <a:r>
              <a:rPr lang="fr-FR"/>
              <a:t>© All Rights Reserved: UNESCO/ ICH</a:t>
            </a:r>
            <a:endParaRPr lang="fr-FR" dirty="0"/>
          </a:p>
        </p:txBody>
      </p:sp>
    </p:spTree>
    <p:extLst>
      <p:ext uri="{BB962C8B-B14F-4D97-AF65-F5344CB8AC3E}">
        <p14:creationId xmlns:p14="http://schemas.microsoft.com/office/powerpoint/2010/main" val="3177764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cxnSp>
        <p:nvCxnSpPr>
          <p:cNvPr id="4" name="Straight Connector 8"/>
          <p:cNvCxnSpPr/>
          <p:nvPr userDrawn="1"/>
        </p:nvCxnSpPr>
        <p:spPr>
          <a:xfrm>
            <a:off x="2286000" y="228600"/>
            <a:ext cx="6477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 name="Straight Connector 13"/>
          <p:cNvCxnSpPr/>
          <p:nvPr userDrawn="1"/>
        </p:nvCxnSpPr>
        <p:spPr>
          <a:xfrm flipV="1">
            <a:off x="406400" y="228600"/>
            <a:ext cx="16764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2285998" y="375262"/>
            <a:ext cx="6476999" cy="1846659"/>
          </a:xfrm>
        </p:spPr>
        <p:txBody>
          <a:bodyPr/>
          <a:lstStyle>
            <a:lvl1pPr algn="l">
              <a:defRPr sz="6000" b="1" cap="none"/>
            </a:lvl1pPr>
          </a:lstStyle>
          <a:p>
            <a:r>
              <a:rPr lang="fr-FR" dirty="0" smtClean="0"/>
              <a:t>Cliquez et modifiez le titre</a:t>
            </a:r>
            <a:endParaRPr lang="fr-FR" dirty="0"/>
          </a:p>
        </p:txBody>
      </p:sp>
      <p:sp>
        <p:nvSpPr>
          <p:cNvPr id="3" name="Espace réservé du texte 2"/>
          <p:cNvSpPr>
            <a:spLocks noGrp="1"/>
          </p:cNvSpPr>
          <p:nvPr>
            <p:ph type="body" idx="1"/>
          </p:nvPr>
        </p:nvSpPr>
        <p:spPr>
          <a:xfrm>
            <a:off x="2282824" y="2427807"/>
            <a:ext cx="6480173" cy="1118255"/>
          </a:xfrm>
        </p:spPr>
        <p:txBody>
          <a:bodyPr/>
          <a:lstStyle>
            <a:lvl1pPr marL="0" indent="0">
              <a:buNone/>
              <a:defRPr sz="4000" b="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Cliquez pour modifier les styles du texte du masque</a:t>
            </a:r>
          </a:p>
        </p:txBody>
      </p:sp>
      <p:sp>
        <p:nvSpPr>
          <p:cNvPr id="6" name="Espace réservé du pied de page 3"/>
          <p:cNvSpPr>
            <a:spLocks noGrp="1"/>
          </p:cNvSpPr>
          <p:nvPr>
            <p:ph type="ftr" sz="quarter" idx="10"/>
          </p:nvPr>
        </p:nvSpPr>
        <p:spPr/>
        <p:txBody>
          <a:bodyPr/>
          <a:lstStyle>
            <a:lvl1pPr algn="l">
              <a:defRPr sz="600" smtClean="0">
                <a:solidFill>
                  <a:srgbClr val="000000"/>
                </a:solidFill>
              </a:defRPr>
            </a:lvl1pPr>
          </a:lstStyle>
          <a:p>
            <a:pPr>
              <a:defRPr/>
            </a:pPr>
            <a:r>
              <a:rPr lang="fr-FR"/>
              <a:t>© All Rights Reserved: UNESCO/ ICH</a:t>
            </a:r>
            <a:endParaRPr lang="fr-FR" dirty="0"/>
          </a:p>
        </p:txBody>
      </p:sp>
    </p:spTree>
    <p:extLst>
      <p:ext uri="{BB962C8B-B14F-4D97-AF65-F5344CB8AC3E}">
        <p14:creationId xmlns:p14="http://schemas.microsoft.com/office/powerpoint/2010/main" val="446945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et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4" name="Espace réservé du contenu 3"/>
          <p:cNvSpPr>
            <a:spLocks noGrp="1"/>
          </p:cNvSpPr>
          <p:nvPr>
            <p:ph sz="half" idx="2"/>
          </p:nvPr>
        </p:nvSpPr>
        <p:spPr>
          <a:xfrm>
            <a:off x="3600000" y="1836000"/>
            <a:ext cx="5162998" cy="4217600"/>
          </a:xfrm>
        </p:spPr>
        <p:txBody>
          <a:bodyPr/>
          <a:lstStyle>
            <a:lvl1pPr>
              <a:defRPr sz="2800"/>
            </a:lvl1pPr>
            <a:lvl2pPr>
              <a:defRPr sz="2800"/>
            </a:lvl2pPr>
            <a:lvl3pPr>
              <a:defRPr sz="2800"/>
            </a:lvl3pPr>
            <a:lvl4pPr>
              <a:defRPr sz="2400"/>
            </a:lvl4pPr>
            <a:lvl5pPr>
              <a:defRPr sz="20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9" name="Espace réservé pour une image  8"/>
          <p:cNvSpPr>
            <a:spLocks noGrp="1"/>
          </p:cNvSpPr>
          <p:nvPr>
            <p:ph type="pic" sz="quarter" idx="10"/>
          </p:nvPr>
        </p:nvSpPr>
        <p:spPr>
          <a:xfrm>
            <a:off x="416560" y="1908000"/>
            <a:ext cx="2880000" cy="3672206"/>
          </a:xfrm>
        </p:spPr>
        <p:txBody>
          <a:bodyPr rtlCol="0"/>
          <a:lstStyle/>
          <a:p>
            <a:pPr lvl="0"/>
            <a:endParaRPr lang="fr-FR" noProof="0" dirty="0"/>
          </a:p>
        </p:txBody>
      </p:sp>
      <p:sp>
        <p:nvSpPr>
          <p:cNvPr id="11" name="Espace réservé du contenu 10"/>
          <p:cNvSpPr>
            <a:spLocks noGrp="1"/>
          </p:cNvSpPr>
          <p:nvPr>
            <p:ph sz="quarter" idx="11"/>
          </p:nvPr>
        </p:nvSpPr>
        <p:spPr>
          <a:xfrm>
            <a:off x="416560" y="5647094"/>
            <a:ext cx="2879725" cy="234000"/>
          </a:xfrm>
        </p:spPr>
        <p:txBody>
          <a:bodyPr anchor="ctr">
            <a:noAutofit/>
          </a:bodyPr>
          <a:lstStyle>
            <a:lvl1pPr marL="0" indent="0">
              <a:lnSpc>
                <a:spcPct val="100000"/>
              </a:lnSpc>
              <a:spcBef>
                <a:spcPts val="0"/>
              </a:spcBef>
              <a:buFontTx/>
              <a:buNone/>
              <a:defRPr sz="800" b="0">
                <a:solidFill>
                  <a:schemeClr val="tx1"/>
                </a:solidFill>
              </a:defRPr>
            </a:lvl1pPr>
            <a:lvl2pPr marL="0" indent="0">
              <a:lnSpc>
                <a:spcPct val="100000"/>
              </a:lnSpc>
              <a:spcBef>
                <a:spcPts val="0"/>
              </a:spcBef>
              <a:buFontTx/>
              <a:buNone/>
              <a:defRPr sz="800">
                <a:solidFill>
                  <a:schemeClr val="tx1"/>
                </a:solidFill>
              </a:defRPr>
            </a:lvl2pPr>
            <a:lvl3pPr marL="0" indent="0">
              <a:lnSpc>
                <a:spcPct val="100000"/>
              </a:lnSpc>
              <a:spcBef>
                <a:spcPts val="0"/>
              </a:spcBef>
              <a:buFontTx/>
              <a:buNone/>
              <a:defRPr sz="800">
                <a:solidFill>
                  <a:schemeClr val="tx1"/>
                </a:solidFill>
              </a:defRPr>
            </a:lvl3pPr>
            <a:lvl4pPr marL="0" indent="0">
              <a:lnSpc>
                <a:spcPct val="100000"/>
              </a:lnSpc>
              <a:spcBef>
                <a:spcPts val="0"/>
              </a:spcBef>
              <a:buFontTx/>
              <a:buNone/>
              <a:defRPr sz="800">
                <a:solidFill>
                  <a:schemeClr val="tx1"/>
                </a:solidFill>
              </a:defRPr>
            </a:lvl4pPr>
            <a:lvl5pPr marL="0" indent="0">
              <a:lnSpc>
                <a:spcPct val="100000"/>
              </a:lnSpc>
              <a:spcBef>
                <a:spcPts val="0"/>
              </a:spcBef>
              <a:buFontTx/>
              <a:buNone/>
              <a:defRPr sz="800">
                <a:solidFill>
                  <a:schemeClr val="tx1"/>
                </a:solidFill>
              </a:defRPr>
            </a:lvl5pPr>
          </a:lstStyle>
          <a:p>
            <a:pPr lvl="0"/>
            <a:r>
              <a:rPr lang="fr-FR" dirty="0" smtClean="0"/>
              <a:t>Cliquez pour modifier les styles du texte du masque</a:t>
            </a:r>
          </a:p>
        </p:txBody>
      </p:sp>
      <p:sp>
        <p:nvSpPr>
          <p:cNvPr id="6" name="Espace réservé du pied de page 3"/>
          <p:cNvSpPr>
            <a:spLocks noGrp="1"/>
          </p:cNvSpPr>
          <p:nvPr>
            <p:ph type="ftr" sz="quarter" idx="12"/>
          </p:nvPr>
        </p:nvSpPr>
        <p:spPr/>
        <p:txBody>
          <a:bodyPr/>
          <a:lstStyle>
            <a:lvl1pPr>
              <a:defRPr/>
            </a:lvl1pPr>
          </a:lstStyle>
          <a:p>
            <a:pPr>
              <a:defRPr/>
            </a:pPr>
            <a:r>
              <a:rPr lang="fr-FR"/>
              <a:t>© All Rights Reserved: UNESCO/ ICH</a:t>
            </a:r>
            <a:endParaRPr lang="fr-FR" dirty="0"/>
          </a:p>
        </p:txBody>
      </p:sp>
    </p:spTree>
    <p:extLst>
      <p:ext uri="{BB962C8B-B14F-4D97-AF65-F5344CB8AC3E}">
        <p14:creationId xmlns:p14="http://schemas.microsoft.com/office/powerpoint/2010/main" val="2457197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11" name="Espace réservé pour une image  10"/>
          <p:cNvSpPr>
            <a:spLocks noGrp="1"/>
          </p:cNvSpPr>
          <p:nvPr>
            <p:ph type="pic" sz="quarter" idx="10"/>
          </p:nvPr>
        </p:nvSpPr>
        <p:spPr>
          <a:xfrm>
            <a:off x="2282825" y="1908001"/>
            <a:ext cx="6480175" cy="4248960"/>
          </a:xfrm>
        </p:spPr>
        <p:txBody>
          <a:bodyPr rtlCol="0"/>
          <a:lstStyle/>
          <a:p>
            <a:pPr lvl="0"/>
            <a:endParaRPr lang="fr-FR" noProof="0"/>
          </a:p>
        </p:txBody>
      </p:sp>
      <p:sp>
        <p:nvSpPr>
          <p:cNvPr id="13" name="Espace réservé du contenu 12"/>
          <p:cNvSpPr>
            <a:spLocks noGrp="1"/>
          </p:cNvSpPr>
          <p:nvPr>
            <p:ph sz="quarter" idx="11"/>
          </p:nvPr>
        </p:nvSpPr>
        <p:spPr>
          <a:xfrm>
            <a:off x="2282825" y="6156325"/>
            <a:ext cx="6480175" cy="234000"/>
          </a:xfrm>
        </p:spPr>
        <p:txBody>
          <a:bodyPr anchor="ctr">
            <a:noAutofit/>
          </a:bodyPr>
          <a:lstStyle>
            <a:lvl1pPr marL="0" indent="0">
              <a:lnSpc>
                <a:spcPct val="100000"/>
              </a:lnSpc>
              <a:spcBef>
                <a:spcPts val="0"/>
              </a:spcBef>
              <a:buFontTx/>
              <a:buNone/>
              <a:defRPr sz="800" b="0">
                <a:solidFill>
                  <a:srgbClr val="000000"/>
                </a:solidFill>
              </a:defRPr>
            </a:lvl1pPr>
            <a:lvl2pPr marL="0" indent="0">
              <a:lnSpc>
                <a:spcPct val="100000"/>
              </a:lnSpc>
              <a:spcBef>
                <a:spcPts val="0"/>
              </a:spcBef>
              <a:buFontTx/>
              <a:buNone/>
              <a:defRPr sz="800">
                <a:solidFill>
                  <a:srgbClr val="000000"/>
                </a:solidFill>
              </a:defRPr>
            </a:lvl2pPr>
            <a:lvl3pPr marL="0">
              <a:lnSpc>
                <a:spcPct val="100000"/>
              </a:lnSpc>
              <a:spcBef>
                <a:spcPts val="0"/>
              </a:spcBef>
              <a:buFontTx/>
              <a:buNone/>
              <a:defRPr sz="800">
                <a:solidFill>
                  <a:srgbClr val="000000"/>
                </a:solidFill>
              </a:defRPr>
            </a:lvl3pPr>
            <a:lvl4pPr marL="0" indent="0">
              <a:lnSpc>
                <a:spcPct val="100000"/>
              </a:lnSpc>
              <a:spcBef>
                <a:spcPts val="0"/>
              </a:spcBef>
              <a:buFontTx/>
              <a:buNone/>
              <a:defRPr sz="800">
                <a:solidFill>
                  <a:srgbClr val="000000"/>
                </a:solidFill>
              </a:defRPr>
            </a:lvl4pPr>
            <a:lvl5pPr marL="0">
              <a:lnSpc>
                <a:spcPct val="100000"/>
              </a:lnSpc>
              <a:spcBef>
                <a:spcPts val="0"/>
              </a:spcBef>
              <a:buFontTx/>
              <a:buNone/>
              <a:defRPr sz="800">
                <a:solidFill>
                  <a:srgbClr val="000000"/>
                </a:solidFill>
              </a:defRPr>
            </a:lvl5pPr>
          </a:lstStyle>
          <a:p>
            <a:pPr lvl="0"/>
            <a:r>
              <a:rPr lang="fr-FR" dirty="0" smtClean="0"/>
              <a:t>Cliquez pour modifier les styles du texte du masque</a:t>
            </a:r>
          </a:p>
        </p:txBody>
      </p:sp>
      <p:sp>
        <p:nvSpPr>
          <p:cNvPr id="5" name="Espace réservé du pied de page 3"/>
          <p:cNvSpPr>
            <a:spLocks noGrp="1"/>
          </p:cNvSpPr>
          <p:nvPr>
            <p:ph type="ftr" sz="quarter" idx="12"/>
          </p:nvPr>
        </p:nvSpPr>
        <p:spPr/>
        <p:txBody>
          <a:bodyPr/>
          <a:lstStyle>
            <a:lvl1pPr>
              <a:defRPr/>
            </a:lvl1pPr>
          </a:lstStyle>
          <a:p>
            <a:pPr>
              <a:defRPr/>
            </a:pPr>
            <a:r>
              <a:rPr lang="fr-FR"/>
              <a:t>© All Rights Reserved: UNESCO/ ICH</a:t>
            </a:r>
            <a:endParaRPr lang="fr-FR" dirty="0"/>
          </a:p>
        </p:txBody>
      </p:sp>
    </p:spTree>
    <p:extLst>
      <p:ext uri="{BB962C8B-B14F-4D97-AF65-F5344CB8AC3E}">
        <p14:creationId xmlns:p14="http://schemas.microsoft.com/office/powerpoint/2010/main" val="1949866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pied de page 3"/>
          <p:cNvSpPr>
            <a:spLocks noGrp="1"/>
          </p:cNvSpPr>
          <p:nvPr>
            <p:ph type="ftr" sz="quarter" idx="10"/>
          </p:nvPr>
        </p:nvSpPr>
        <p:spPr/>
        <p:txBody>
          <a:bodyPr/>
          <a:lstStyle>
            <a:lvl1pPr>
              <a:defRPr/>
            </a:lvl1pPr>
          </a:lstStyle>
          <a:p>
            <a:pPr>
              <a:defRPr/>
            </a:pPr>
            <a:r>
              <a:rPr lang="fr-FR"/>
              <a:t>© All Rights Reserved: UNESCO/ ICH</a:t>
            </a:r>
            <a:endParaRPr lang="fr-FR" dirty="0"/>
          </a:p>
        </p:txBody>
      </p:sp>
    </p:spTree>
    <p:extLst>
      <p:ext uri="{BB962C8B-B14F-4D97-AF65-F5344CB8AC3E}">
        <p14:creationId xmlns:p14="http://schemas.microsoft.com/office/powerpoint/2010/main" val="3316290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3"/>
          <p:cNvSpPr>
            <a:spLocks noGrp="1"/>
          </p:cNvSpPr>
          <p:nvPr>
            <p:ph type="ftr" sz="quarter" idx="10"/>
          </p:nvPr>
        </p:nvSpPr>
        <p:spPr/>
        <p:txBody>
          <a:bodyPr/>
          <a:lstStyle>
            <a:lvl1pPr>
              <a:defRPr/>
            </a:lvl1pPr>
          </a:lstStyle>
          <a:p>
            <a:pPr>
              <a:defRPr/>
            </a:pPr>
            <a:r>
              <a:rPr lang="fr-FR"/>
              <a:t>© All Rights Reserved: UNESCO/ ICH</a:t>
            </a:r>
            <a:endParaRPr lang="fr-FR" dirty="0"/>
          </a:p>
        </p:txBody>
      </p:sp>
    </p:spTree>
    <p:extLst>
      <p:ext uri="{BB962C8B-B14F-4D97-AF65-F5344CB8AC3E}">
        <p14:creationId xmlns:p14="http://schemas.microsoft.com/office/powerpoint/2010/main" val="4274274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ectangle 15"/>
          <p:cNvSpPr/>
          <p:nvPr userDrawn="1"/>
        </p:nvSpPr>
        <p:spPr>
          <a:xfrm>
            <a:off x="0" y="0"/>
            <a:ext cx="228600" cy="686276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FFF10B"/>
              </a:solidFill>
            </a:endParaRPr>
          </a:p>
        </p:txBody>
      </p:sp>
      <p:pic>
        <p:nvPicPr>
          <p:cNvPr id="1027" name="Picture 6" descr="logos_partners_noir.psd"/>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406400" y="457200"/>
            <a:ext cx="1217613"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8"/>
          <p:cNvCxnSpPr/>
          <p:nvPr userDrawn="1"/>
        </p:nvCxnSpPr>
        <p:spPr>
          <a:xfrm>
            <a:off x="2286000" y="228600"/>
            <a:ext cx="6477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1"/>
          <p:cNvCxnSpPr/>
          <p:nvPr userDrawn="1"/>
        </p:nvCxnSpPr>
        <p:spPr>
          <a:xfrm>
            <a:off x="2286000" y="6629400"/>
            <a:ext cx="6477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0" name="Straight Connector 13"/>
          <p:cNvCxnSpPr/>
          <p:nvPr userDrawn="1"/>
        </p:nvCxnSpPr>
        <p:spPr>
          <a:xfrm flipV="1">
            <a:off x="406400" y="228600"/>
            <a:ext cx="16764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1" name="Rectangle 20"/>
          <p:cNvSpPr/>
          <p:nvPr userDrawn="1"/>
        </p:nvSpPr>
        <p:spPr>
          <a:xfrm>
            <a:off x="8915400" y="0"/>
            <a:ext cx="228600" cy="686276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solidFill>
                <a:srgbClr val="FFF10B"/>
              </a:solidFill>
            </a:endParaRPr>
          </a:p>
        </p:txBody>
      </p:sp>
      <p:sp>
        <p:nvSpPr>
          <p:cNvPr id="1032" name="Espace réservé du titre 1"/>
          <p:cNvSpPr>
            <a:spLocks noGrp="1"/>
          </p:cNvSpPr>
          <p:nvPr>
            <p:ph type="title"/>
          </p:nvPr>
        </p:nvSpPr>
        <p:spPr bwMode="auto">
          <a:xfrm>
            <a:off x="2282825" y="417513"/>
            <a:ext cx="64801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fr-FR" altLang="en-US" smtClean="0"/>
              <a:t>Cliquez et modifiez le titre</a:t>
            </a:r>
          </a:p>
        </p:txBody>
      </p:sp>
      <p:sp>
        <p:nvSpPr>
          <p:cNvPr id="1033" name="Espace réservé du texte 2"/>
          <p:cNvSpPr>
            <a:spLocks noGrp="1"/>
          </p:cNvSpPr>
          <p:nvPr>
            <p:ph type="body" idx="1"/>
          </p:nvPr>
        </p:nvSpPr>
        <p:spPr bwMode="auto">
          <a:xfrm>
            <a:off x="2282825" y="2016125"/>
            <a:ext cx="6480175" cy="277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fr-FR" altLang="en-US" smtClean="0"/>
              <a:t>Cliquez pour modifier les styles du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p>
        </p:txBody>
      </p:sp>
      <p:cxnSp>
        <p:nvCxnSpPr>
          <p:cNvPr id="13" name="Straight Connector 17"/>
          <p:cNvCxnSpPr/>
          <p:nvPr userDrawn="1"/>
        </p:nvCxnSpPr>
        <p:spPr>
          <a:xfrm flipV="1">
            <a:off x="406400" y="6629400"/>
            <a:ext cx="16764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4" name="ZoneTexte 13"/>
          <p:cNvSpPr txBox="1"/>
          <p:nvPr userDrawn="1"/>
        </p:nvSpPr>
        <p:spPr>
          <a:xfrm>
            <a:off x="406400" y="6338888"/>
            <a:ext cx="1041400" cy="215900"/>
          </a:xfrm>
          <a:prstGeom prst="rect">
            <a:avLst/>
          </a:prstGeom>
          <a:noFill/>
        </p:spPr>
        <p:txBody>
          <a:bodyPr lIns="0" tIns="0" rIns="0" bIns="0">
            <a:spAutoFit/>
          </a:bodyPr>
          <a:lstStyle/>
          <a:p>
            <a:pPr fontAlgn="auto">
              <a:spcBef>
                <a:spcPts val="0"/>
              </a:spcBef>
              <a:spcAft>
                <a:spcPts val="0"/>
              </a:spcAft>
              <a:defRPr/>
            </a:pPr>
            <a:fld id="{2B80306F-52F9-4276-834D-C65D400BD563}" type="slidenum">
              <a:rPr lang="fr-FR" sz="1400" b="1">
                <a:solidFill>
                  <a:srgbClr val="00D213"/>
                </a:solidFill>
                <a:latin typeface="Arial"/>
              </a:rPr>
              <a:pPr fontAlgn="auto">
                <a:spcBef>
                  <a:spcPts val="0"/>
                </a:spcBef>
                <a:spcAft>
                  <a:spcPts val="0"/>
                </a:spcAft>
                <a:defRPr/>
              </a:pPr>
              <a:t>‹#›</a:t>
            </a:fld>
            <a:endParaRPr lang="fr-FR" sz="1400" b="1" dirty="0">
              <a:solidFill>
                <a:srgbClr val="00D213"/>
              </a:solidFill>
              <a:latin typeface="Arial"/>
            </a:endParaRPr>
          </a:p>
        </p:txBody>
      </p:sp>
      <p:sp>
        <p:nvSpPr>
          <p:cNvPr id="23" name="Espace réservé du pied de page 3"/>
          <p:cNvSpPr>
            <a:spLocks noGrp="1"/>
          </p:cNvSpPr>
          <p:nvPr>
            <p:ph type="ftr" sz="quarter" idx="3"/>
          </p:nvPr>
        </p:nvSpPr>
        <p:spPr>
          <a:xfrm>
            <a:off x="406400" y="6689725"/>
            <a:ext cx="1676400" cy="166688"/>
          </a:xfrm>
          <a:prstGeom prst="rect">
            <a:avLst/>
          </a:prstGeom>
        </p:spPr>
        <p:txBody>
          <a:bodyPr vert="horz" lIns="0" tIns="0" rIns="0" bIns="0" rtlCol="0" anchor="t" anchorCtr="0"/>
          <a:lstStyle>
            <a:lvl1pPr algn="l" fontAlgn="auto">
              <a:spcBef>
                <a:spcPts val="0"/>
              </a:spcBef>
              <a:spcAft>
                <a:spcPts val="0"/>
              </a:spcAft>
              <a:defRPr sz="600" smtClean="0">
                <a:solidFill>
                  <a:srgbClr val="000000"/>
                </a:solidFill>
                <a:latin typeface="+mn-lt"/>
              </a:defRPr>
            </a:lvl1pPr>
          </a:lstStyle>
          <a:p>
            <a:pPr>
              <a:defRPr/>
            </a:pPr>
            <a:r>
              <a:rPr lang="fr-FR"/>
              <a:t>© All Rights Reserved: UNESCO/ ICH</a:t>
            </a:r>
            <a:endParaRPr lang="fr-FR" dirty="0"/>
          </a:p>
        </p:txBody>
      </p:sp>
    </p:spTree>
    <p:extLst>
      <p:ext uri="{BB962C8B-B14F-4D97-AF65-F5344CB8AC3E}">
        <p14:creationId xmlns:p14="http://schemas.microsoft.com/office/powerpoint/2010/main" val="1177105143"/>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Lst>
  <p:hf sldNum="0" hdr="0" dt="0"/>
  <p:txStyles>
    <p:titleStyle>
      <a:lvl1pPr algn="l" defTabSz="457200" rtl="0" fontAlgn="base">
        <a:spcBef>
          <a:spcPct val="0"/>
        </a:spcBef>
        <a:spcAft>
          <a:spcPct val="0"/>
        </a:spcAft>
        <a:defRPr sz="3200" b="1" kern="1200">
          <a:solidFill>
            <a:schemeClr val="tx1"/>
          </a:solidFill>
          <a:latin typeface="+mj-lt"/>
          <a:ea typeface="+mj-ea"/>
          <a:cs typeface="+mj-cs"/>
        </a:defRPr>
      </a:lvl1pPr>
      <a:lvl2pPr algn="l" defTabSz="457200" rtl="0" fontAlgn="base">
        <a:spcBef>
          <a:spcPct val="0"/>
        </a:spcBef>
        <a:spcAft>
          <a:spcPct val="0"/>
        </a:spcAft>
        <a:defRPr sz="3200" b="1">
          <a:solidFill>
            <a:schemeClr val="tx1"/>
          </a:solidFill>
          <a:latin typeface="Arial" pitchFamily="34" charset="0"/>
        </a:defRPr>
      </a:lvl2pPr>
      <a:lvl3pPr algn="l" defTabSz="457200" rtl="0" fontAlgn="base">
        <a:spcBef>
          <a:spcPct val="0"/>
        </a:spcBef>
        <a:spcAft>
          <a:spcPct val="0"/>
        </a:spcAft>
        <a:defRPr sz="3200" b="1">
          <a:solidFill>
            <a:schemeClr val="tx1"/>
          </a:solidFill>
          <a:latin typeface="Arial" pitchFamily="34" charset="0"/>
        </a:defRPr>
      </a:lvl3pPr>
      <a:lvl4pPr algn="l" defTabSz="457200" rtl="0" fontAlgn="base">
        <a:spcBef>
          <a:spcPct val="0"/>
        </a:spcBef>
        <a:spcAft>
          <a:spcPct val="0"/>
        </a:spcAft>
        <a:defRPr sz="3200" b="1">
          <a:solidFill>
            <a:schemeClr val="tx1"/>
          </a:solidFill>
          <a:latin typeface="Arial" pitchFamily="34" charset="0"/>
        </a:defRPr>
      </a:lvl4pPr>
      <a:lvl5pPr algn="l" defTabSz="457200" rtl="0" fontAlgn="base">
        <a:spcBef>
          <a:spcPct val="0"/>
        </a:spcBef>
        <a:spcAft>
          <a:spcPct val="0"/>
        </a:spcAft>
        <a:defRPr sz="3200" b="1">
          <a:solidFill>
            <a:schemeClr val="tx1"/>
          </a:solidFill>
          <a:latin typeface="Arial" pitchFamily="34" charset="0"/>
        </a:defRPr>
      </a:lvl5pPr>
      <a:lvl6pPr marL="457200" algn="l" defTabSz="457200" rtl="0" fontAlgn="base">
        <a:spcBef>
          <a:spcPct val="0"/>
        </a:spcBef>
        <a:spcAft>
          <a:spcPct val="0"/>
        </a:spcAft>
        <a:defRPr sz="3200" b="1">
          <a:solidFill>
            <a:schemeClr val="tx1"/>
          </a:solidFill>
          <a:latin typeface="Arial" pitchFamily="34" charset="0"/>
        </a:defRPr>
      </a:lvl6pPr>
      <a:lvl7pPr marL="914400" algn="l" defTabSz="457200" rtl="0" fontAlgn="base">
        <a:spcBef>
          <a:spcPct val="0"/>
        </a:spcBef>
        <a:spcAft>
          <a:spcPct val="0"/>
        </a:spcAft>
        <a:defRPr sz="3200" b="1">
          <a:solidFill>
            <a:schemeClr val="tx1"/>
          </a:solidFill>
          <a:latin typeface="Arial" pitchFamily="34" charset="0"/>
        </a:defRPr>
      </a:lvl7pPr>
      <a:lvl8pPr marL="1371600" algn="l" defTabSz="457200" rtl="0" fontAlgn="base">
        <a:spcBef>
          <a:spcPct val="0"/>
        </a:spcBef>
        <a:spcAft>
          <a:spcPct val="0"/>
        </a:spcAft>
        <a:defRPr sz="3200" b="1">
          <a:solidFill>
            <a:schemeClr val="tx1"/>
          </a:solidFill>
          <a:latin typeface="Arial" pitchFamily="34" charset="0"/>
        </a:defRPr>
      </a:lvl8pPr>
      <a:lvl9pPr marL="1828800" algn="l" defTabSz="457200" rtl="0" fontAlgn="base">
        <a:spcBef>
          <a:spcPct val="0"/>
        </a:spcBef>
        <a:spcAft>
          <a:spcPct val="0"/>
        </a:spcAft>
        <a:defRPr sz="3200" b="1">
          <a:solidFill>
            <a:schemeClr val="tx1"/>
          </a:solidFill>
          <a:latin typeface="Arial" pitchFamily="34" charset="0"/>
        </a:defRPr>
      </a:lvl9pPr>
    </p:titleStyle>
    <p:bodyStyle>
      <a:lvl1pPr marL="215900" indent="-215900" algn="l" defTabSz="457200" rtl="0" fontAlgn="base">
        <a:lnSpc>
          <a:spcPct val="90000"/>
        </a:lnSpc>
        <a:spcBef>
          <a:spcPts val="1200"/>
        </a:spcBef>
        <a:spcAft>
          <a:spcPct val="0"/>
        </a:spcAft>
        <a:buClr>
          <a:schemeClr val="tx1"/>
        </a:buClr>
        <a:buFont typeface="Arial" pitchFamily="34" charset="0"/>
        <a:buChar char="•"/>
        <a:defRPr sz="2800" b="1" kern="1200">
          <a:solidFill>
            <a:schemeClr val="accent2"/>
          </a:solidFill>
          <a:latin typeface="+mn-lt"/>
          <a:ea typeface="+mn-ea"/>
          <a:cs typeface="+mn-cs"/>
        </a:defRPr>
      </a:lvl1pPr>
      <a:lvl2pPr marL="215900" indent="-215900" algn="l" defTabSz="457200" rtl="0" fontAlgn="base">
        <a:spcBef>
          <a:spcPts val="1200"/>
        </a:spcBef>
        <a:spcAft>
          <a:spcPct val="0"/>
        </a:spcAft>
        <a:buFont typeface="Arial" pitchFamily="34" charset="0"/>
        <a:buChar char="•"/>
        <a:defRPr sz="2800" kern="1200">
          <a:solidFill>
            <a:schemeClr val="tx1"/>
          </a:solidFill>
          <a:latin typeface="+mn-lt"/>
          <a:ea typeface="+mn-ea"/>
          <a:cs typeface="+mn-cs"/>
        </a:defRPr>
      </a:lvl2pPr>
      <a:lvl3pPr algn="l" defTabSz="457200" rtl="0" fontAlgn="base">
        <a:spcBef>
          <a:spcPts val="1200"/>
        </a:spcBef>
        <a:spcAft>
          <a:spcPct val="0"/>
        </a:spcAft>
        <a:defRPr sz="2800" kern="1200">
          <a:solidFill>
            <a:schemeClr val="tx1"/>
          </a:solidFill>
          <a:latin typeface="+mn-lt"/>
          <a:ea typeface="+mn-ea"/>
          <a:cs typeface="+mn-cs"/>
        </a:defRPr>
      </a:lvl3pPr>
      <a:lvl4pPr marL="466725" indent="-215900" algn="l" defTabSz="457200" rtl="0" fontAlgn="base">
        <a:spcBef>
          <a:spcPts val="600"/>
        </a:spcBef>
        <a:spcAft>
          <a:spcPct val="0"/>
        </a:spcAft>
        <a:buClr>
          <a:schemeClr val="accent2"/>
        </a:buClr>
        <a:buFont typeface="Arial" pitchFamily="34" charset="0"/>
        <a:buChar char="•"/>
        <a:defRPr sz="2400" kern="1200">
          <a:solidFill>
            <a:schemeClr val="tx1"/>
          </a:solidFill>
          <a:latin typeface="+mn-lt"/>
          <a:ea typeface="+mn-ea"/>
          <a:cs typeface="+mn-cs"/>
        </a:defRPr>
      </a:lvl4pPr>
      <a:lvl5pPr marL="466725" algn="l" defTabSz="457200" rtl="0" fontAlgn="base">
        <a:spcBef>
          <a:spcPts val="600"/>
        </a:spcBef>
        <a:spcAft>
          <a:spcPct val="0"/>
        </a:spcAft>
        <a:defRPr sz="2000" kern="1200">
          <a:solidFill>
            <a:srgbClr val="00D213"/>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Espace réservé pour une image  8" descr="green.jpg"/>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32" b="32"/>
          <a:stretch>
            <a:fillRect/>
          </a:stretch>
        </p:blipFill>
        <p:spPr>
          <a:xfrm>
            <a:off x="6477000" y="0"/>
            <a:ext cx="2667000" cy="6858000"/>
          </a:xfrm>
        </p:spPr>
      </p:pic>
      <p:sp>
        <p:nvSpPr>
          <p:cNvPr id="7" name="Titre 1"/>
          <p:cNvSpPr>
            <a:spLocks noGrp="1"/>
          </p:cNvSpPr>
          <p:nvPr>
            <p:ph type="ctrTitle"/>
          </p:nvPr>
        </p:nvSpPr>
        <p:spPr>
          <a:xfrm>
            <a:off x="381000" y="1692275"/>
            <a:ext cx="5715000" cy="3693319"/>
          </a:xfrm>
        </p:spPr>
        <p:txBody>
          <a:bodyPr/>
          <a:lstStyle/>
          <a:p>
            <a:pPr eaLnBrk="1" hangingPunct="1">
              <a:spcBef>
                <a:spcPts val="2400"/>
              </a:spcBef>
              <a:spcAft>
                <a:spcPts val="2400"/>
              </a:spcAft>
            </a:pPr>
            <a:r>
              <a:rPr lang="en-US" dirty="0"/>
              <a:t>Definitions have consequences:</a:t>
            </a:r>
            <a:br>
              <a:rPr lang="en-US" dirty="0"/>
            </a:br>
            <a:r>
              <a:rPr lang="en-US" sz="2800" dirty="0"/>
              <a:t>Taking seriously the </a:t>
            </a:r>
            <a:r>
              <a:rPr lang="en-US" sz="2800" dirty="0" smtClean="0"/>
              <a:t/>
            </a:r>
            <a:br>
              <a:rPr lang="en-US" sz="2800" dirty="0" smtClean="0"/>
            </a:br>
            <a:r>
              <a:rPr lang="en-US" sz="2800" dirty="0" smtClean="0"/>
              <a:t>2003 </a:t>
            </a:r>
            <a:r>
              <a:rPr lang="en-US" sz="2800" dirty="0"/>
              <a:t>Convention for the </a:t>
            </a:r>
            <a:br>
              <a:rPr lang="en-US" sz="2800" dirty="0"/>
            </a:br>
            <a:r>
              <a:rPr lang="en-US" sz="2800" dirty="0"/>
              <a:t>Safeguarding of the </a:t>
            </a:r>
            <a:r>
              <a:rPr lang="en-US" sz="2800" dirty="0" smtClean="0"/>
              <a:t/>
            </a:r>
            <a:br>
              <a:rPr lang="en-US" sz="2800" dirty="0" smtClean="0"/>
            </a:br>
            <a:r>
              <a:rPr lang="en-US" sz="2800" dirty="0" smtClean="0"/>
              <a:t>Intangible </a:t>
            </a:r>
            <a:r>
              <a:rPr lang="en-US" sz="2800" dirty="0"/>
              <a:t>Cultural </a:t>
            </a:r>
            <a:r>
              <a:rPr lang="en-US" sz="2800" dirty="0" smtClean="0"/>
              <a:t>Heritage</a:t>
            </a:r>
            <a:r>
              <a:rPr lang="en-GB" altLang="en-US" sz="2800" dirty="0"/>
              <a:t/>
            </a:r>
            <a:br>
              <a:rPr lang="en-GB" altLang="en-US" sz="2800" dirty="0"/>
            </a:br>
            <a:r>
              <a:rPr lang="en-GB" altLang="en-US" sz="2800" dirty="0" smtClean="0"/>
              <a:t/>
            </a:r>
            <a:br>
              <a:rPr lang="en-GB" altLang="en-US" sz="2800" dirty="0" smtClean="0"/>
            </a:br>
            <a:r>
              <a:rPr lang="en-GB" altLang="en-US" sz="2400" dirty="0" smtClean="0"/>
              <a:t>Frank Proschan</a:t>
            </a:r>
            <a:endParaRPr lang="en-GB" altLang="en-US" dirty="0" smtClean="0"/>
          </a:p>
        </p:txBody>
      </p:sp>
      <p:sp>
        <p:nvSpPr>
          <p:cNvPr id="8" name="Rectangle 3"/>
          <p:cNvSpPr>
            <a:spLocks noChangeArrowheads="1"/>
          </p:cNvSpPr>
          <p:nvPr/>
        </p:nvSpPr>
        <p:spPr bwMode="auto">
          <a:xfrm>
            <a:off x="381000" y="5967413"/>
            <a:ext cx="1899879" cy="276999"/>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lnSpc>
                <a:spcPct val="90000"/>
              </a:lnSpc>
              <a:spcBef>
                <a:spcPts val="1200"/>
              </a:spcBef>
              <a:buClr>
                <a:schemeClr val="tx1"/>
              </a:buClr>
              <a:buFont typeface="Arial" pitchFamily="34" charset="0"/>
              <a:buChar char="•"/>
              <a:defRPr sz="2800" b="1">
                <a:solidFill>
                  <a:srgbClr val="07DEDB"/>
                </a:solidFill>
                <a:latin typeface="Arial" pitchFamily="34" charset="0"/>
              </a:defRPr>
            </a:lvl1pPr>
            <a:lvl2pPr marL="742950" indent="-285750" eaLnBrk="0" hangingPunct="0">
              <a:spcBef>
                <a:spcPts val="1200"/>
              </a:spcBef>
              <a:buFont typeface="Arial" pitchFamily="34" charset="0"/>
              <a:buChar char="•"/>
              <a:defRPr sz="2800">
                <a:solidFill>
                  <a:schemeClr val="tx1"/>
                </a:solidFill>
                <a:latin typeface="Arial" pitchFamily="34" charset="0"/>
              </a:defRPr>
            </a:lvl2pPr>
            <a:lvl3pPr marL="1143000" indent="-228600" eaLnBrk="0" hangingPunct="0">
              <a:spcBef>
                <a:spcPts val="1200"/>
              </a:spcBef>
              <a:defRPr sz="2800">
                <a:solidFill>
                  <a:schemeClr val="tx1"/>
                </a:solidFill>
                <a:latin typeface="Arial" pitchFamily="34" charset="0"/>
              </a:defRPr>
            </a:lvl3pPr>
            <a:lvl4pPr marL="1600200" indent="-228600" eaLnBrk="0" hangingPunct="0">
              <a:spcBef>
                <a:spcPts val="600"/>
              </a:spcBef>
              <a:buClr>
                <a:schemeClr val="accent1"/>
              </a:buClr>
              <a:buFont typeface="Arial" pitchFamily="34" charset="0"/>
              <a:buChar char="•"/>
              <a:defRPr sz="2400">
                <a:solidFill>
                  <a:schemeClr val="tx1"/>
                </a:solidFill>
                <a:latin typeface="Arial" pitchFamily="34" charset="0"/>
              </a:defRPr>
            </a:lvl4pPr>
            <a:lvl5pPr marL="2057400" indent="-228600" eaLnBrk="0" hangingPunct="0">
              <a:spcBef>
                <a:spcPts val="600"/>
              </a:spcBef>
              <a:defRPr sz="2000">
                <a:solidFill>
                  <a:srgbClr val="07DEDB"/>
                </a:solidFill>
                <a:latin typeface="Arial" pitchFamily="34" charset="0"/>
              </a:defRPr>
            </a:lvl5pPr>
            <a:lvl6pPr marL="2514600" indent="-228600" defTabSz="457200" eaLnBrk="0" fontAlgn="base" hangingPunct="0">
              <a:spcBef>
                <a:spcPts val="600"/>
              </a:spcBef>
              <a:spcAft>
                <a:spcPct val="0"/>
              </a:spcAft>
              <a:defRPr sz="2000">
                <a:solidFill>
                  <a:srgbClr val="07DEDB"/>
                </a:solidFill>
                <a:latin typeface="Arial" pitchFamily="34" charset="0"/>
              </a:defRPr>
            </a:lvl6pPr>
            <a:lvl7pPr marL="2971800" indent="-228600" defTabSz="457200" eaLnBrk="0" fontAlgn="base" hangingPunct="0">
              <a:spcBef>
                <a:spcPts val="600"/>
              </a:spcBef>
              <a:spcAft>
                <a:spcPct val="0"/>
              </a:spcAft>
              <a:defRPr sz="2000">
                <a:solidFill>
                  <a:srgbClr val="07DEDB"/>
                </a:solidFill>
                <a:latin typeface="Arial" pitchFamily="34" charset="0"/>
              </a:defRPr>
            </a:lvl7pPr>
            <a:lvl8pPr marL="3429000" indent="-228600" defTabSz="457200" eaLnBrk="0" fontAlgn="base" hangingPunct="0">
              <a:spcBef>
                <a:spcPts val="600"/>
              </a:spcBef>
              <a:spcAft>
                <a:spcPct val="0"/>
              </a:spcAft>
              <a:defRPr sz="2000">
                <a:solidFill>
                  <a:srgbClr val="07DEDB"/>
                </a:solidFill>
                <a:latin typeface="Arial" pitchFamily="34" charset="0"/>
              </a:defRPr>
            </a:lvl8pPr>
            <a:lvl9pPr marL="3886200" indent="-228600" defTabSz="457200" eaLnBrk="0" fontAlgn="base" hangingPunct="0">
              <a:spcBef>
                <a:spcPts val="600"/>
              </a:spcBef>
              <a:spcAft>
                <a:spcPct val="0"/>
              </a:spcAft>
              <a:defRPr sz="2000">
                <a:solidFill>
                  <a:srgbClr val="07DEDB"/>
                </a:solidFill>
                <a:latin typeface="Arial" pitchFamily="34" charset="0"/>
              </a:defRPr>
            </a:lvl9pPr>
          </a:lstStyle>
          <a:p>
            <a:pPr eaLnBrk="1" hangingPunct="1">
              <a:lnSpc>
                <a:spcPct val="100000"/>
              </a:lnSpc>
              <a:spcBef>
                <a:spcPct val="0"/>
              </a:spcBef>
              <a:buClrTx/>
              <a:buFontTx/>
              <a:buNone/>
            </a:pPr>
            <a:r>
              <a:rPr lang="en-ZA" altLang="en-US" sz="1200" dirty="0" smtClean="0">
                <a:solidFill>
                  <a:schemeClr val="tx1"/>
                </a:solidFill>
                <a:latin typeface="Arial Bold"/>
                <a:ea typeface="Arial Bold"/>
                <a:cs typeface="Arial Bold"/>
              </a:rPr>
              <a:t>Smithsonian Institution</a:t>
            </a:r>
            <a:endParaRPr lang="en-GB" altLang="en-US" sz="1200" dirty="0">
              <a:solidFill>
                <a:schemeClr val="tx1"/>
              </a:solidFill>
              <a:latin typeface="Arial Bold"/>
              <a:ea typeface="Arial Bold"/>
              <a:cs typeface="Arial Bold"/>
            </a:endParaRPr>
          </a:p>
        </p:txBody>
      </p:sp>
      <p:sp>
        <p:nvSpPr>
          <p:cNvPr id="9" name="Rectangle 4"/>
          <p:cNvSpPr>
            <a:spLocks noChangeArrowheads="1"/>
          </p:cNvSpPr>
          <p:nvPr/>
        </p:nvSpPr>
        <p:spPr bwMode="auto">
          <a:xfrm>
            <a:off x="380999" y="6244412"/>
            <a:ext cx="1899879" cy="276225"/>
          </a:xfrm>
          <a:prstGeom prst="rect">
            <a:avLst/>
          </a:prstGeom>
          <a:solidFill>
            <a:schemeClr val="tx1"/>
          </a:solidFill>
          <a:ln w="25400" algn="ctr">
            <a:solidFill>
              <a:schemeClr val="tx1"/>
            </a:solidFill>
            <a:round/>
            <a:headEnd/>
            <a:tailEnd/>
          </a:ln>
        </p:spPr>
        <p:txBody>
          <a:bodyPr wrap="square">
            <a:spAutoFit/>
          </a:bodyPr>
          <a:lstStyle>
            <a:lvl1pPr eaLnBrk="0" hangingPunct="0">
              <a:lnSpc>
                <a:spcPct val="90000"/>
              </a:lnSpc>
              <a:spcBef>
                <a:spcPts val="1200"/>
              </a:spcBef>
              <a:buClr>
                <a:schemeClr val="tx1"/>
              </a:buClr>
              <a:buFont typeface="Arial" pitchFamily="34" charset="0"/>
              <a:buChar char="•"/>
              <a:defRPr sz="2800" b="1">
                <a:solidFill>
                  <a:srgbClr val="07DEDB"/>
                </a:solidFill>
                <a:latin typeface="Arial" pitchFamily="34" charset="0"/>
              </a:defRPr>
            </a:lvl1pPr>
            <a:lvl2pPr marL="742950" indent="-285750" eaLnBrk="0" hangingPunct="0">
              <a:spcBef>
                <a:spcPts val="1200"/>
              </a:spcBef>
              <a:buFont typeface="Arial" pitchFamily="34" charset="0"/>
              <a:buChar char="•"/>
              <a:defRPr sz="2800">
                <a:solidFill>
                  <a:schemeClr val="tx1"/>
                </a:solidFill>
                <a:latin typeface="Arial" pitchFamily="34" charset="0"/>
              </a:defRPr>
            </a:lvl2pPr>
            <a:lvl3pPr marL="1143000" indent="-228600" eaLnBrk="0" hangingPunct="0">
              <a:spcBef>
                <a:spcPts val="1200"/>
              </a:spcBef>
              <a:defRPr sz="2800">
                <a:solidFill>
                  <a:schemeClr val="tx1"/>
                </a:solidFill>
                <a:latin typeface="Arial" pitchFamily="34" charset="0"/>
              </a:defRPr>
            </a:lvl3pPr>
            <a:lvl4pPr marL="1600200" indent="-228600" eaLnBrk="0" hangingPunct="0">
              <a:spcBef>
                <a:spcPts val="600"/>
              </a:spcBef>
              <a:buClr>
                <a:schemeClr val="accent1"/>
              </a:buClr>
              <a:buFont typeface="Arial" pitchFamily="34" charset="0"/>
              <a:buChar char="•"/>
              <a:defRPr sz="2400">
                <a:solidFill>
                  <a:schemeClr val="tx1"/>
                </a:solidFill>
                <a:latin typeface="Arial" pitchFamily="34" charset="0"/>
              </a:defRPr>
            </a:lvl4pPr>
            <a:lvl5pPr marL="2057400" indent="-228600" eaLnBrk="0" hangingPunct="0">
              <a:spcBef>
                <a:spcPts val="600"/>
              </a:spcBef>
              <a:defRPr sz="2000">
                <a:solidFill>
                  <a:srgbClr val="07DEDB"/>
                </a:solidFill>
                <a:latin typeface="Arial" pitchFamily="34" charset="0"/>
              </a:defRPr>
            </a:lvl5pPr>
            <a:lvl6pPr marL="2514600" indent="-228600" defTabSz="457200" eaLnBrk="0" fontAlgn="base" hangingPunct="0">
              <a:spcBef>
                <a:spcPts val="600"/>
              </a:spcBef>
              <a:spcAft>
                <a:spcPct val="0"/>
              </a:spcAft>
              <a:defRPr sz="2000">
                <a:solidFill>
                  <a:srgbClr val="07DEDB"/>
                </a:solidFill>
                <a:latin typeface="Arial" pitchFamily="34" charset="0"/>
              </a:defRPr>
            </a:lvl6pPr>
            <a:lvl7pPr marL="2971800" indent="-228600" defTabSz="457200" eaLnBrk="0" fontAlgn="base" hangingPunct="0">
              <a:spcBef>
                <a:spcPts val="600"/>
              </a:spcBef>
              <a:spcAft>
                <a:spcPct val="0"/>
              </a:spcAft>
              <a:defRPr sz="2000">
                <a:solidFill>
                  <a:srgbClr val="07DEDB"/>
                </a:solidFill>
                <a:latin typeface="Arial" pitchFamily="34" charset="0"/>
              </a:defRPr>
            </a:lvl7pPr>
            <a:lvl8pPr marL="3429000" indent="-228600" defTabSz="457200" eaLnBrk="0" fontAlgn="base" hangingPunct="0">
              <a:spcBef>
                <a:spcPts val="600"/>
              </a:spcBef>
              <a:spcAft>
                <a:spcPct val="0"/>
              </a:spcAft>
              <a:defRPr sz="2000">
                <a:solidFill>
                  <a:srgbClr val="07DEDB"/>
                </a:solidFill>
                <a:latin typeface="Arial" pitchFamily="34" charset="0"/>
              </a:defRPr>
            </a:lvl8pPr>
            <a:lvl9pPr marL="3886200" indent="-228600" defTabSz="457200" eaLnBrk="0" fontAlgn="base" hangingPunct="0">
              <a:spcBef>
                <a:spcPts val="600"/>
              </a:spcBef>
              <a:spcAft>
                <a:spcPct val="0"/>
              </a:spcAft>
              <a:defRPr sz="2000">
                <a:solidFill>
                  <a:srgbClr val="07DEDB"/>
                </a:solidFill>
                <a:latin typeface="Arial" pitchFamily="34" charset="0"/>
              </a:defRPr>
            </a:lvl9pPr>
          </a:lstStyle>
          <a:p>
            <a:pPr eaLnBrk="1" hangingPunct="1">
              <a:lnSpc>
                <a:spcPct val="100000"/>
              </a:lnSpc>
              <a:spcBef>
                <a:spcPct val="0"/>
              </a:spcBef>
              <a:buClrTx/>
              <a:buFontTx/>
              <a:buNone/>
            </a:pPr>
            <a:r>
              <a:rPr lang="en-ZA" altLang="en-US" sz="1200" dirty="0" smtClean="0">
                <a:solidFill>
                  <a:schemeClr val="accent1"/>
                </a:solidFill>
                <a:latin typeface="Arial Bold"/>
                <a:ea typeface="Arial Bold"/>
                <a:cs typeface="Arial Bold"/>
              </a:rPr>
              <a:t>27 January 2015</a:t>
            </a:r>
            <a:endParaRPr lang="en-GB" altLang="en-US" sz="1200" dirty="0">
              <a:solidFill>
                <a:schemeClr val="accent1"/>
              </a:solidFill>
              <a:latin typeface="Arial Bold"/>
              <a:ea typeface="Arial Bold"/>
              <a:cs typeface="Arial Bold"/>
            </a:endParaRPr>
          </a:p>
        </p:txBody>
      </p:sp>
    </p:spTree>
    <p:extLst>
      <p:ext uri="{BB962C8B-B14F-4D97-AF65-F5344CB8AC3E}">
        <p14:creationId xmlns:p14="http://schemas.microsoft.com/office/powerpoint/2010/main" val="1063081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itre 1"/>
          <p:cNvSpPr>
            <a:spLocks noGrp="1"/>
          </p:cNvSpPr>
          <p:nvPr>
            <p:ph type="title" idx="4294967295"/>
          </p:nvPr>
        </p:nvSpPr>
        <p:spPr>
          <a:xfrm>
            <a:off x="2236448" y="417513"/>
            <a:ext cx="6480175" cy="1046440"/>
          </a:xfrm>
        </p:spPr>
        <p:txBody>
          <a:bodyPr/>
          <a:lstStyle/>
          <a:p>
            <a:pPr eaLnBrk="1" hangingPunct="1"/>
            <a:r>
              <a:rPr lang="en-GB" altLang="en-US" sz="3400" dirty="0"/>
              <a:t>Landmarks along the journey: </a:t>
            </a:r>
            <a:r>
              <a:rPr lang="en-GB" altLang="en-US" sz="3400" dirty="0" smtClean="0"/>
              <a:t/>
            </a:r>
            <a:br>
              <a:rPr lang="en-GB" altLang="en-US" sz="3400" dirty="0" smtClean="0"/>
            </a:br>
            <a:r>
              <a:rPr lang="en-GB" altLang="en-US" sz="3400" dirty="0" smtClean="0"/>
              <a:t>1973-2003</a:t>
            </a:r>
          </a:p>
        </p:txBody>
      </p:sp>
      <p:sp>
        <p:nvSpPr>
          <p:cNvPr id="23" name="Content Placeholder 2"/>
          <p:cNvSpPr>
            <a:spLocks noGrp="1"/>
          </p:cNvSpPr>
          <p:nvPr>
            <p:ph idx="4294967295"/>
          </p:nvPr>
        </p:nvSpPr>
        <p:spPr>
          <a:xfrm>
            <a:off x="2236448" y="2005367"/>
            <a:ext cx="6480175" cy="4514569"/>
          </a:xfrm>
        </p:spPr>
        <p:txBody>
          <a:bodyPr/>
          <a:lstStyle/>
          <a:p>
            <a:pPr marL="0" indent="0">
              <a:buNone/>
            </a:pPr>
            <a:r>
              <a:rPr lang="en-GB" altLang="en-US" dirty="0" smtClean="0">
                <a:solidFill>
                  <a:schemeClr val="tx1"/>
                </a:solidFill>
              </a:rPr>
              <a:t>19</a:t>
            </a:r>
            <a:r>
              <a:rPr lang="en-US" altLang="en-US" dirty="0" smtClean="0">
                <a:solidFill>
                  <a:schemeClr val="tx1"/>
                </a:solidFill>
              </a:rPr>
              <a:t>98</a:t>
            </a:r>
            <a:r>
              <a:rPr lang="en-GB" altLang="en-US" dirty="0" smtClean="0">
                <a:solidFill>
                  <a:schemeClr val="tx1"/>
                </a:solidFill>
              </a:rPr>
              <a:t>: the birth of ‘masterpieces’</a:t>
            </a:r>
          </a:p>
          <a:p>
            <a:pPr marL="0" indent="0">
              <a:lnSpc>
                <a:spcPct val="100000"/>
              </a:lnSpc>
              <a:spcBef>
                <a:spcPts val="100"/>
              </a:spcBef>
              <a:spcAft>
                <a:spcPts val="100"/>
              </a:spcAft>
              <a:buNone/>
            </a:pPr>
            <a:r>
              <a:rPr lang="en-US" altLang="en-US" sz="2200" dirty="0" smtClean="0">
                <a:solidFill>
                  <a:schemeClr val="tx1"/>
                </a:solidFill>
              </a:rPr>
              <a:t>‘The space or form of cultural expression proclaimed a masterpiece of the oral heritage of humanity must be of outstanding universal value in that it represents:</a:t>
            </a:r>
          </a:p>
          <a:p>
            <a:pPr marL="0" indent="0">
              <a:lnSpc>
                <a:spcPct val="100000"/>
              </a:lnSpc>
              <a:spcBef>
                <a:spcPts val="100"/>
              </a:spcBef>
              <a:spcAft>
                <a:spcPts val="100"/>
              </a:spcAft>
              <a:buNone/>
            </a:pPr>
            <a:r>
              <a:rPr lang="en-US" altLang="en-US" sz="2200" dirty="0" smtClean="0">
                <a:solidFill>
                  <a:schemeClr val="tx1"/>
                </a:solidFill>
              </a:rPr>
              <a:t>(a) either a strong concentration of the intangible cultural heritage of outstanding universal value; or</a:t>
            </a:r>
          </a:p>
          <a:p>
            <a:pPr marL="0" indent="0">
              <a:lnSpc>
                <a:spcPct val="100000"/>
              </a:lnSpc>
              <a:spcBef>
                <a:spcPts val="100"/>
              </a:spcBef>
              <a:spcAft>
                <a:spcPts val="100"/>
              </a:spcAft>
              <a:buNone/>
            </a:pPr>
            <a:r>
              <a:rPr lang="en-US" altLang="en-US" sz="2200" dirty="0" smtClean="0">
                <a:solidFill>
                  <a:schemeClr val="tx1"/>
                </a:solidFill>
              </a:rPr>
              <a:t>(b) a popular and traditional oral expression of outstanding universal value from a historical, artistic, ethnological, sociological, anthropological, linguistic or literary point of view.’</a:t>
            </a:r>
            <a:endParaRPr lang="en-GB" altLang="en-US" sz="2200" b="1" dirty="0">
              <a:solidFill>
                <a:schemeClr val="tx1"/>
              </a:solidFill>
            </a:endParaRPr>
          </a:p>
        </p:txBody>
      </p:sp>
    </p:spTree>
    <p:extLst>
      <p:ext uri="{BB962C8B-B14F-4D97-AF65-F5344CB8AC3E}">
        <p14:creationId xmlns:p14="http://schemas.microsoft.com/office/powerpoint/2010/main" val="2092630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xEl>
                                              <p:pRg st="1" end="1"/>
                                            </p:txEl>
                                          </p:spTgt>
                                        </p:tgtEl>
                                        <p:attrNameLst>
                                          <p:attrName>style.visibility</p:attrName>
                                        </p:attrNameLst>
                                      </p:cBhvr>
                                      <p:to>
                                        <p:strVal val="visible"/>
                                      </p:to>
                                    </p:set>
                                    <p:animEffect transition="in" filter="fade">
                                      <p:cBhvr>
                                        <p:cTn id="7" dur="500"/>
                                        <p:tgtEl>
                                          <p:spTgt spid="2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3">
                                            <p:txEl>
                                              <p:pRg st="2" end="2"/>
                                            </p:txEl>
                                          </p:spTgt>
                                        </p:tgtEl>
                                        <p:attrNameLst>
                                          <p:attrName>style.visibility</p:attrName>
                                        </p:attrNameLst>
                                      </p:cBhvr>
                                      <p:to>
                                        <p:strVal val="visible"/>
                                      </p:to>
                                    </p:set>
                                    <p:animEffect transition="in" filter="fade">
                                      <p:cBhvr>
                                        <p:cTn id="10" dur="500"/>
                                        <p:tgtEl>
                                          <p:spTgt spid="2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3">
                                            <p:txEl>
                                              <p:pRg st="3" end="3"/>
                                            </p:txEl>
                                          </p:spTgt>
                                        </p:tgtEl>
                                        <p:attrNameLst>
                                          <p:attrName>style.visibility</p:attrName>
                                        </p:attrNameLst>
                                      </p:cBhvr>
                                      <p:to>
                                        <p:strVal val="visible"/>
                                      </p:to>
                                    </p:set>
                                    <p:animEffect transition="in" filter="fade">
                                      <p:cBhvr>
                                        <p:cTn id="13" dur="500"/>
                                        <p:tgtEl>
                                          <p:spTgt spid="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itre 1"/>
          <p:cNvSpPr>
            <a:spLocks noGrp="1"/>
          </p:cNvSpPr>
          <p:nvPr>
            <p:ph type="title" idx="4294967295"/>
          </p:nvPr>
        </p:nvSpPr>
        <p:spPr>
          <a:xfrm>
            <a:off x="2236448" y="417513"/>
            <a:ext cx="6480175" cy="1046440"/>
          </a:xfrm>
        </p:spPr>
        <p:txBody>
          <a:bodyPr/>
          <a:lstStyle/>
          <a:p>
            <a:pPr eaLnBrk="1" hangingPunct="1"/>
            <a:r>
              <a:rPr lang="en-GB" altLang="en-US" sz="3400" dirty="0"/>
              <a:t>Landmarks along the journey: </a:t>
            </a:r>
            <a:r>
              <a:rPr lang="en-GB" altLang="en-US" sz="3400" dirty="0" smtClean="0"/>
              <a:t/>
            </a:r>
            <a:br>
              <a:rPr lang="en-GB" altLang="en-US" sz="3400" dirty="0" smtClean="0"/>
            </a:br>
            <a:r>
              <a:rPr lang="en-GB" altLang="en-US" sz="3400" dirty="0" smtClean="0"/>
              <a:t>1973-2003</a:t>
            </a:r>
          </a:p>
        </p:txBody>
      </p:sp>
      <p:sp>
        <p:nvSpPr>
          <p:cNvPr id="23" name="Content Placeholder 2"/>
          <p:cNvSpPr>
            <a:spLocks noGrp="1"/>
          </p:cNvSpPr>
          <p:nvPr>
            <p:ph idx="4294967295"/>
          </p:nvPr>
        </p:nvSpPr>
        <p:spPr>
          <a:xfrm>
            <a:off x="2236448" y="2005367"/>
            <a:ext cx="6480175" cy="4514569"/>
          </a:xfrm>
        </p:spPr>
        <p:txBody>
          <a:bodyPr/>
          <a:lstStyle/>
          <a:p>
            <a:pPr marL="0" indent="0">
              <a:buNone/>
            </a:pPr>
            <a:r>
              <a:rPr lang="en-GB" altLang="en-US" dirty="0" smtClean="0">
                <a:solidFill>
                  <a:schemeClr val="tx1"/>
                </a:solidFill>
              </a:rPr>
              <a:t>19</a:t>
            </a:r>
            <a:r>
              <a:rPr lang="en-US" altLang="en-US" dirty="0" smtClean="0">
                <a:solidFill>
                  <a:schemeClr val="tx1"/>
                </a:solidFill>
              </a:rPr>
              <a:t>98</a:t>
            </a:r>
            <a:r>
              <a:rPr lang="en-GB" altLang="en-US" dirty="0" smtClean="0">
                <a:solidFill>
                  <a:schemeClr val="tx1"/>
                </a:solidFill>
              </a:rPr>
              <a:t>: the birth of ‘masterpieces’</a:t>
            </a:r>
          </a:p>
          <a:p>
            <a:pPr marL="0" indent="0">
              <a:lnSpc>
                <a:spcPct val="100000"/>
              </a:lnSpc>
              <a:spcBef>
                <a:spcPts val="100"/>
              </a:spcBef>
              <a:spcAft>
                <a:spcPts val="100"/>
              </a:spcAft>
              <a:buNone/>
            </a:pPr>
            <a:r>
              <a:rPr lang="en-US" altLang="en-US" sz="2200" dirty="0" smtClean="0">
                <a:solidFill>
                  <a:schemeClr val="tx1"/>
                </a:solidFill>
              </a:rPr>
              <a:t>‘The space or form of cultural expression proclaimed a masterpiece of the oral heritage of humanity must be of outstanding </a:t>
            </a:r>
            <a:r>
              <a:rPr lang="en-US" altLang="en-US" sz="2200" strike="dblStrike" dirty="0" smtClean="0">
                <a:solidFill>
                  <a:schemeClr val="tx1"/>
                </a:solidFill>
              </a:rPr>
              <a:t>universal</a:t>
            </a:r>
            <a:r>
              <a:rPr lang="en-US" altLang="en-US" sz="2200" dirty="0" smtClean="0">
                <a:solidFill>
                  <a:schemeClr val="tx1"/>
                </a:solidFill>
              </a:rPr>
              <a:t> value in that it represents:</a:t>
            </a:r>
          </a:p>
          <a:p>
            <a:pPr marL="0" indent="0">
              <a:lnSpc>
                <a:spcPct val="100000"/>
              </a:lnSpc>
              <a:spcBef>
                <a:spcPts val="100"/>
              </a:spcBef>
              <a:spcAft>
                <a:spcPts val="100"/>
              </a:spcAft>
              <a:buNone/>
            </a:pPr>
            <a:r>
              <a:rPr lang="en-US" altLang="en-US" sz="2200" dirty="0" smtClean="0">
                <a:solidFill>
                  <a:schemeClr val="tx1"/>
                </a:solidFill>
              </a:rPr>
              <a:t>(a) either a strong concentration of the intangible cultural heritage of outstanding </a:t>
            </a:r>
            <a:r>
              <a:rPr lang="en-US" altLang="en-US" sz="2200" strike="dblStrike" dirty="0" smtClean="0">
                <a:solidFill>
                  <a:schemeClr val="tx1"/>
                </a:solidFill>
              </a:rPr>
              <a:t>universal</a:t>
            </a:r>
            <a:r>
              <a:rPr lang="en-US" altLang="en-US" sz="2200" dirty="0" smtClean="0">
                <a:solidFill>
                  <a:schemeClr val="tx1"/>
                </a:solidFill>
              </a:rPr>
              <a:t> value; or</a:t>
            </a:r>
          </a:p>
          <a:p>
            <a:pPr marL="0" indent="0">
              <a:lnSpc>
                <a:spcPct val="100000"/>
              </a:lnSpc>
              <a:spcBef>
                <a:spcPts val="100"/>
              </a:spcBef>
              <a:spcAft>
                <a:spcPts val="100"/>
              </a:spcAft>
              <a:buNone/>
            </a:pPr>
            <a:r>
              <a:rPr lang="en-US" altLang="en-US" sz="2200" dirty="0" smtClean="0">
                <a:solidFill>
                  <a:schemeClr val="tx1"/>
                </a:solidFill>
              </a:rPr>
              <a:t>(b) a popular and traditional </a:t>
            </a:r>
            <a:r>
              <a:rPr lang="en-US" altLang="en-US" sz="2200" strike="dblStrike" dirty="0" smtClean="0">
                <a:solidFill>
                  <a:schemeClr val="tx1"/>
                </a:solidFill>
              </a:rPr>
              <a:t>oral</a:t>
            </a:r>
            <a:r>
              <a:rPr lang="en-US" altLang="en-US" sz="2200" dirty="0" smtClean="0">
                <a:solidFill>
                  <a:schemeClr val="tx1"/>
                </a:solidFill>
              </a:rPr>
              <a:t> </a:t>
            </a:r>
            <a:r>
              <a:rPr lang="en-US" altLang="en-US" sz="2200" u="sng" dirty="0" smtClean="0">
                <a:solidFill>
                  <a:schemeClr val="tx1"/>
                </a:solidFill>
              </a:rPr>
              <a:t>cultural</a:t>
            </a:r>
            <a:r>
              <a:rPr lang="en-US" altLang="en-US" sz="2200" dirty="0" smtClean="0">
                <a:solidFill>
                  <a:schemeClr val="tx1"/>
                </a:solidFill>
              </a:rPr>
              <a:t> expression of outstanding </a:t>
            </a:r>
            <a:r>
              <a:rPr lang="en-US" altLang="en-US" sz="2200" strike="dblStrike" dirty="0" smtClean="0">
                <a:solidFill>
                  <a:schemeClr val="tx1"/>
                </a:solidFill>
              </a:rPr>
              <a:t>universal</a:t>
            </a:r>
            <a:r>
              <a:rPr lang="en-US" altLang="en-US" sz="2200" dirty="0" smtClean="0">
                <a:solidFill>
                  <a:schemeClr val="tx1"/>
                </a:solidFill>
              </a:rPr>
              <a:t> value from a historical, artistic, ethnological, sociological, anthropological, linguistic or literary point of view.’</a:t>
            </a:r>
            <a:endParaRPr lang="en-GB" altLang="en-US" sz="2200" b="1" dirty="0">
              <a:solidFill>
                <a:schemeClr val="tx1"/>
              </a:solidFill>
            </a:endParaRPr>
          </a:p>
        </p:txBody>
      </p:sp>
    </p:spTree>
    <p:extLst>
      <p:ext uri="{BB962C8B-B14F-4D97-AF65-F5344CB8AC3E}">
        <p14:creationId xmlns:p14="http://schemas.microsoft.com/office/powerpoint/2010/main" val="3255158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itre 1"/>
          <p:cNvSpPr>
            <a:spLocks noGrp="1"/>
          </p:cNvSpPr>
          <p:nvPr>
            <p:ph type="title" idx="4294967295"/>
          </p:nvPr>
        </p:nvSpPr>
        <p:spPr>
          <a:xfrm>
            <a:off x="2236448" y="417513"/>
            <a:ext cx="6480175" cy="1046440"/>
          </a:xfrm>
        </p:spPr>
        <p:txBody>
          <a:bodyPr/>
          <a:lstStyle/>
          <a:p>
            <a:pPr eaLnBrk="1" hangingPunct="1"/>
            <a:r>
              <a:rPr lang="en-GB" altLang="en-US" sz="3400" dirty="0"/>
              <a:t>Landmarks along the journey: 1973-2003</a:t>
            </a:r>
            <a:endParaRPr lang="en-GB" altLang="en-US" sz="3400" dirty="0" smtClean="0"/>
          </a:p>
        </p:txBody>
      </p:sp>
      <p:sp>
        <p:nvSpPr>
          <p:cNvPr id="23" name="Content Placeholder 2"/>
          <p:cNvSpPr>
            <a:spLocks noGrp="1"/>
          </p:cNvSpPr>
          <p:nvPr>
            <p:ph idx="4294967295"/>
          </p:nvPr>
        </p:nvSpPr>
        <p:spPr>
          <a:xfrm>
            <a:off x="2236448" y="2005367"/>
            <a:ext cx="6480175" cy="4227311"/>
          </a:xfrm>
        </p:spPr>
        <p:txBody>
          <a:bodyPr/>
          <a:lstStyle/>
          <a:p>
            <a:pPr marL="0" indent="0">
              <a:buNone/>
            </a:pPr>
            <a:r>
              <a:rPr lang="en-GB" altLang="en-US" dirty="0" smtClean="0">
                <a:solidFill>
                  <a:schemeClr val="tx1"/>
                </a:solidFill>
              </a:rPr>
              <a:t>19</a:t>
            </a:r>
            <a:r>
              <a:rPr lang="en-US" altLang="en-US" dirty="0" smtClean="0">
                <a:solidFill>
                  <a:schemeClr val="tx1"/>
                </a:solidFill>
              </a:rPr>
              <a:t>98</a:t>
            </a:r>
            <a:r>
              <a:rPr lang="en-GB" altLang="en-US" dirty="0" smtClean="0">
                <a:solidFill>
                  <a:schemeClr val="tx1"/>
                </a:solidFill>
              </a:rPr>
              <a:t>: the ‘masterpieces’ criteria</a:t>
            </a:r>
          </a:p>
          <a:p>
            <a:pPr>
              <a:lnSpc>
                <a:spcPct val="100000"/>
              </a:lnSpc>
              <a:spcBef>
                <a:spcPts val="100"/>
              </a:spcBef>
              <a:spcAft>
                <a:spcPts val="100"/>
              </a:spcAft>
            </a:pPr>
            <a:r>
              <a:rPr lang="en-US" altLang="en-US" sz="2200" dirty="0" smtClean="0">
                <a:solidFill>
                  <a:schemeClr val="tx1"/>
                </a:solidFill>
              </a:rPr>
              <a:t>outstanding </a:t>
            </a:r>
            <a:r>
              <a:rPr lang="en-US" altLang="en-US" sz="2200" dirty="0">
                <a:solidFill>
                  <a:schemeClr val="tx1"/>
                </a:solidFill>
              </a:rPr>
              <a:t>value as a masterpiece of the human creative genius;</a:t>
            </a:r>
          </a:p>
          <a:p>
            <a:pPr>
              <a:lnSpc>
                <a:spcPct val="100000"/>
              </a:lnSpc>
              <a:spcBef>
                <a:spcPts val="100"/>
              </a:spcBef>
              <a:spcAft>
                <a:spcPts val="100"/>
              </a:spcAft>
            </a:pPr>
            <a:r>
              <a:rPr lang="en-US" altLang="en-US" sz="2200" dirty="0" smtClean="0">
                <a:solidFill>
                  <a:schemeClr val="accent3">
                    <a:lumMod val="75000"/>
                  </a:schemeClr>
                </a:solidFill>
              </a:rPr>
              <a:t>roots </a:t>
            </a:r>
            <a:r>
              <a:rPr lang="en-US" altLang="en-US" sz="2200" dirty="0">
                <a:solidFill>
                  <a:schemeClr val="accent3">
                    <a:lumMod val="75000"/>
                  </a:schemeClr>
                </a:solidFill>
              </a:rPr>
              <a:t>in the cultural tradition or cultural history of the </a:t>
            </a:r>
            <a:r>
              <a:rPr lang="en-US" altLang="en-US" sz="2200" dirty="0" smtClean="0">
                <a:solidFill>
                  <a:schemeClr val="accent3">
                    <a:lumMod val="75000"/>
                  </a:schemeClr>
                </a:solidFill>
              </a:rPr>
              <a:t>community concerned</a:t>
            </a:r>
            <a:r>
              <a:rPr lang="en-US" altLang="en-US" sz="2200" dirty="0">
                <a:solidFill>
                  <a:schemeClr val="accent3">
                    <a:lumMod val="75000"/>
                  </a:schemeClr>
                </a:solidFill>
              </a:rPr>
              <a:t>;</a:t>
            </a:r>
          </a:p>
          <a:p>
            <a:pPr>
              <a:lnSpc>
                <a:spcPct val="100000"/>
              </a:lnSpc>
              <a:spcBef>
                <a:spcPts val="100"/>
              </a:spcBef>
              <a:spcAft>
                <a:spcPts val="100"/>
              </a:spcAft>
            </a:pPr>
            <a:r>
              <a:rPr lang="en-US" altLang="en-US" sz="2200" dirty="0" smtClean="0">
                <a:solidFill>
                  <a:schemeClr val="tx1"/>
                </a:solidFill>
              </a:rPr>
              <a:t>role </a:t>
            </a:r>
            <a:r>
              <a:rPr lang="en-US" altLang="en-US" sz="2200" dirty="0">
                <a:solidFill>
                  <a:schemeClr val="tx1"/>
                </a:solidFill>
              </a:rPr>
              <a:t>as a </a:t>
            </a:r>
            <a:r>
              <a:rPr lang="en-US" altLang="en-US" sz="2200" dirty="0">
                <a:solidFill>
                  <a:schemeClr val="accent3">
                    <a:lumMod val="75000"/>
                  </a:schemeClr>
                </a:solidFill>
              </a:rPr>
              <a:t>means of affirming the cultural identity of the peoples and </a:t>
            </a:r>
            <a:r>
              <a:rPr lang="en-US" altLang="en-US" sz="2200" dirty="0" smtClean="0">
                <a:solidFill>
                  <a:schemeClr val="accent3">
                    <a:lumMod val="75000"/>
                  </a:schemeClr>
                </a:solidFill>
              </a:rPr>
              <a:t>cultural communities concerned;</a:t>
            </a:r>
            <a:endParaRPr lang="en-US" altLang="en-US" sz="2200" dirty="0">
              <a:solidFill>
                <a:schemeClr val="accent3">
                  <a:lumMod val="75000"/>
                </a:schemeClr>
              </a:solidFill>
            </a:endParaRPr>
          </a:p>
          <a:p>
            <a:pPr>
              <a:lnSpc>
                <a:spcPct val="100000"/>
              </a:lnSpc>
              <a:spcBef>
                <a:spcPts val="100"/>
              </a:spcBef>
              <a:spcAft>
                <a:spcPts val="100"/>
              </a:spcAft>
            </a:pPr>
            <a:r>
              <a:rPr lang="en-US" altLang="en-US" sz="2200" dirty="0" smtClean="0">
                <a:solidFill>
                  <a:schemeClr val="tx1"/>
                </a:solidFill>
              </a:rPr>
              <a:t>excellence </a:t>
            </a:r>
            <a:r>
              <a:rPr lang="en-US" altLang="en-US" sz="2200" dirty="0">
                <a:solidFill>
                  <a:schemeClr val="tx1"/>
                </a:solidFill>
              </a:rPr>
              <a:t>in the application of the skill </a:t>
            </a:r>
            <a:r>
              <a:rPr lang="en-US" altLang="en-US" sz="2200" dirty="0" smtClean="0">
                <a:solidFill>
                  <a:schemeClr val="tx1"/>
                </a:solidFill>
              </a:rPr>
              <a:t>and technical </a:t>
            </a:r>
            <a:r>
              <a:rPr lang="en-US" altLang="en-US" sz="2200" dirty="0">
                <a:solidFill>
                  <a:schemeClr val="tx1"/>
                </a:solidFill>
              </a:rPr>
              <a:t>qualities displayed;</a:t>
            </a:r>
          </a:p>
          <a:p>
            <a:pPr>
              <a:lnSpc>
                <a:spcPct val="100000"/>
              </a:lnSpc>
              <a:spcBef>
                <a:spcPts val="100"/>
              </a:spcBef>
              <a:spcAft>
                <a:spcPts val="100"/>
              </a:spcAft>
            </a:pPr>
            <a:r>
              <a:rPr lang="en-US" altLang="en-US" sz="2200" dirty="0" smtClean="0">
                <a:solidFill>
                  <a:schemeClr val="tx1"/>
                </a:solidFill>
              </a:rPr>
              <a:t>value </a:t>
            </a:r>
            <a:r>
              <a:rPr lang="en-US" altLang="en-US" sz="2200" dirty="0">
                <a:solidFill>
                  <a:schemeClr val="tx1"/>
                </a:solidFill>
              </a:rPr>
              <a:t>as a unique testimony of a living cultural tradition</a:t>
            </a:r>
            <a:r>
              <a:rPr lang="en-US" altLang="en-US" sz="2200" dirty="0" smtClean="0">
                <a:solidFill>
                  <a:schemeClr val="tx1"/>
                </a:solidFill>
              </a:rPr>
              <a:t>; etc.</a:t>
            </a:r>
            <a:endParaRPr lang="en-GB" altLang="en-US" sz="2200" b="1" dirty="0">
              <a:solidFill>
                <a:schemeClr val="tx1"/>
              </a:solidFill>
            </a:endParaRPr>
          </a:p>
        </p:txBody>
      </p:sp>
    </p:spTree>
    <p:extLst>
      <p:ext uri="{BB962C8B-B14F-4D97-AF65-F5344CB8AC3E}">
        <p14:creationId xmlns:p14="http://schemas.microsoft.com/office/powerpoint/2010/main" val="1545518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itre 1"/>
          <p:cNvSpPr>
            <a:spLocks noGrp="1"/>
          </p:cNvSpPr>
          <p:nvPr>
            <p:ph type="title" idx="4294967295"/>
          </p:nvPr>
        </p:nvSpPr>
        <p:spPr>
          <a:xfrm>
            <a:off x="2236448" y="417513"/>
            <a:ext cx="6480175" cy="1046440"/>
          </a:xfrm>
        </p:spPr>
        <p:txBody>
          <a:bodyPr/>
          <a:lstStyle/>
          <a:p>
            <a:pPr eaLnBrk="1" hangingPunct="1"/>
            <a:r>
              <a:rPr lang="en-GB" altLang="en-US" sz="3400" dirty="0"/>
              <a:t>Landmarks along the journey: 1973-2003</a:t>
            </a:r>
            <a:endParaRPr lang="en-GB" altLang="en-US" sz="3400" dirty="0" smtClean="0"/>
          </a:p>
        </p:txBody>
      </p:sp>
      <p:sp>
        <p:nvSpPr>
          <p:cNvPr id="23" name="Content Placeholder 2"/>
          <p:cNvSpPr>
            <a:spLocks noGrp="1"/>
          </p:cNvSpPr>
          <p:nvPr>
            <p:ph idx="4294967295"/>
          </p:nvPr>
        </p:nvSpPr>
        <p:spPr>
          <a:xfrm>
            <a:off x="2236448" y="2005367"/>
            <a:ext cx="6480175" cy="4001608"/>
          </a:xfrm>
        </p:spPr>
        <p:txBody>
          <a:bodyPr/>
          <a:lstStyle/>
          <a:p>
            <a:pPr marL="0" indent="0">
              <a:buNone/>
            </a:pPr>
            <a:r>
              <a:rPr lang="en-GB" altLang="en-US" dirty="0" smtClean="0">
                <a:solidFill>
                  <a:schemeClr val="tx1"/>
                </a:solidFill>
              </a:rPr>
              <a:t>19</a:t>
            </a:r>
            <a:r>
              <a:rPr lang="en-US" altLang="en-US" dirty="0" smtClean="0">
                <a:solidFill>
                  <a:schemeClr val="tx1"/>
                </a:solidFill>
              </a:rPr>
              <a:t>99 Washington Conference</a:t>
            </a:r>
            <a:endParaRPr lang="en-GB" altLang="en-US" dirty="0" smtClean="0">
              <a:solidFill>
                <a:schemeClr val="tx1"/>
              </a:solidFill>
            </a:endParaRPr>
          </a:p>
          <a:p>
            <a:pPr>
              <a:lnSpc>
                <a:spcPct val="100000"/>
              </a:lnSpc>
              <a:spcBef>
                <a:spcPts val="100"/>
              </a:spcBef>
              <a:spcAft>
                <a:spcPts val="100"/>
              </a:spcAft>
            </a:pPr>
            <a:r>
              <a:rPr lang="en-US" altLang="en-US" sz="2400" dirty="0" smtClean="0">
                <a:solidFill>
                  <a:schemeClr val="tx1"/>
                </a:solidFill>
              </a:rPr>
              <a:t>need for a new international instrument</a:t>
            </a:r>
          </a:p>
          <a:p>
            <a:pPr>
              <a:lnSpc>
                <a:spcPct val="100000"/>
              </a:lnSpc>
              <a:spcBef>
                <a:spcPts val="100"/>
              </a:spcBef>
              <a:spcAft>
                <a:spcPts val="100"/>
              </a:spcAft>
            </a:pPr>
            <a:r>
              <a:rPr lang="en-US" altLang="en-US" sz="2400" dirty="0" smtClean="0">
                <a:solidFill>
                  <a:schemeClr val="tx1"/>
                </a:solidFill>
              </a:rPr>
              <a:t>primacy </a:t>
            </a:r>
            <a:r>
              <a:rPr lang="en-US" altLang="en-US" sz="2400" dirty="0">
                <a:solidFill>
                  <a:schemeClr val="tx1"/>
                </a:solidFill>
              </a:rPr>
              <a:t>of practitioners in any safeguarding </a:t>
            </a:r>
            <a:r>
              <a:rPr lang="en-US" altLang="en-US" sz="2400" dirty="0" smtClean="0">
                <a:solidFill>
                  <a:schemeClr val="tx1"/>
                </a:solidFill>
              </a:rPr>
              <a:t>effort</a:t>
            </a:r>
          </a:p>
          <a:p>
            <a:pPr>
              <a:lnSpc>
                <a:spcPct val="100000"/>
              </a:lnSpc>
              <a:spcBef>
                <a:spcPts val="100"/>
              </a:spcBef>
              <a:spcAft>
                <a:spcPts val="100"/>
              </a:spcAft>
            </a:pPr>
            <a:r>
              <a:rPr lang="en-US" altLang="en-US" sz="2400" dirty="0" smtClean="0">
                <a:solidFill>
                  <a:schemeClr val="tx1"/>
                </a:solidFill>
              </a:rPr>
              <a:t>unacceptability</a:t>
            </a:r>
            <a:r>
              <a:rPr lang="en-US" altLang="en-US" sz="2400" dirty="0">
                <a:solidFill>
                  <a:schemeClr val="tx1"/>
                </a:solidFill>
              </a:rPr>
              <a:t>, in the international context, of the term </a:t>
            </a:r>
            <a:r>
              <a:rPr lang="en-US" altLang="en-US" sz="2400" dirty="0" smtClean="0">
                <a:solidFill>
                  <a:schemeClr val="tx1"/>
                </a:solidFill>
              </a:rPr>
              <a:t>‘folklore’</a:t>
            </a:r>
          </a:p>
          <a:p>
            <a:pPr marL="0" indent="0">
              <a:lnSpc>
                <a:spcPct val="100000"/>
              </a:lnSpc>
              <a:spcBef>
                <a:spcPts val="100"/>
              </a:spcBef>
              <a:spcAft>
                <a:spcPts val="100"/>
              </a:spcAft>
              <a:buNone/>
            </a:pPr>
            <a:r>
              <a:rPr lang="en-US" altLang="en-US" dirty="0" smtClean="0">
                <a:solidFill>
                  <a:schemeClr val="tx1"/>
                </a:solidFill>
              </a:rPr>
              <a:t>2001 Executive Board agenda</a:t>
            </a:r>
          </a:p>
          <a:p>
            <a:pPr>
              <a:lnSpc>
                <a:spcPct val="100000"/>
              </a:lnSpc>
              <a:spcBef>
                <a:spcPts val="100"/>
              </a:spcBef>
              <a:spcAft>
                <a:spcPts val="100"/>
              </a:spcAft>
            </a:pPr>
            <a:r>
              <a:rPr lang="en-US" altLang="en-US" sz="2400" dirty="0" smtClean="0">
                <a:solidFill>
                  <a:schemeClr val="tx1"/>
                </a:solidFill>
              </a:rPr>
              <a:t>‘traditional culture and folklore’</a:t>
            </a:r>
            <a:endParaRPr lang="en-US" altLang="en-US" sz="2400" dirty="0">
              <a:solidFill>
                <a:schemeClr val="tx1"/>
              </a:solidFill>
            </a:endParaRPr>
          </a:p>
          <a:p>
            <a:pPr marL="0" indent="0">
              <a:lnSpc>
                <a:spcPct val="100000"/>
              </a:lnSpc>
              <a:spcBef>
                <a:spcPts val="100"/>
              </a:spcBef>
              <a:spcAft>
                <a:spcPts val="100"/>
              </a:spcAft>
              <a:buNone/>
            </a:pPr>
            <a:r>
              <a:rPr lang="en-US" altLang="en-US" dirty="0" smtClean="0">
                <a:solidFill>
                  <a:schemeClr val="tx1"/>
                </a:solidFill>
              </a:rPr>
              <a:t>2001 Executive Board decision</a:t>
            </a:r>
          </a:p>
          <a:p>
            <a:pPr>
              <a:lnSpc>
                <a:spcPct val="100000"/>
              </a:lnSpc>
              <a:spcBef>
                <a:spcPts val="100"/>
              </a:spcBef>
              <a:spcAft>
                <a:spcPts val="100"/>
              </a:spcAft>
            </a:pPr>
            <a:r>
              <a:rPr lang="en-GB" altLang="en-US" sz="2400" dirty="0" smtClean="0">
                <a:solidFill>
                  <a:schemeClr val="tx1"/>
                </a:solidFill>
              </a:rPr>
              <a:t>‘intangible cultural heritage’</a:t>
            </a:r>
            <a:endParaRPr lang="en-GB" altLang="en-US" sz="2400" b="1" dirty="0">
              <a:solidFill>
                <a:schemeClr val="tx1"/>
              </a:solidFill>
            </a:endParaRPr>
          </a:p>
        </p:txBody>
      </p:sp>
    </p:spTree>
    <p:extLst>
      <p:ext uri="{BB962C8B-B14F-4D97-AF65-F5344CB8AC3E}">
        <p14:creationId xmlns:p14="http://schemas.microsoft.com/office/powerpoint/2010/main" val="23594024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xEl>
                                              <p:pRg st="4" end="4"/>
                                            </p:txEl>
                                          </p:spTgt>
                                        </p:tgtEl>
                                        <p:attrNameLst>
                                          <p:attrName>style.visibility</p:attrName>
                                        </p:attrNameLst>
                                      </p:cBhvr>
                                      <p:to>
                                        <p:strVal val="visible"/>
                                      </p:to>
                                    </p:set>
                                    <p:animEffect transition="in" filter="fade">
                                      <p:cBhvr>
                                        <p:cTn id="7" dur="500"/>
                                        <p:tgtEl>
                                          <p:spTgt spid="2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3">
                                            <p:txEl>
                                              <p:pRg st="5" end="5"/>
                                            </p:txEl>
                                          </p:spTgt>
                                        </p:tgtEl>
                                        <p:attrNameLst>
                                          <p:attrName>style.visibility</p:attrName>
                                        </p:attrNameLst>
                                      </p:cBhvr>
                                      <p:to>
                                        <p:strVal val="visible"/>
                                      </p:to>
                                    </p:set>
                                    <p:animEffect transition="in" filter="fade">
                                      <p:cBhvr>
                                        <p:cTn id="10" dur="500"/>
                                        <p:tgtEl>
                                          <p:spTgt spid="2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3">
                                            <p:txEl>
                                              <p:pRg st="6" end="6"/>
                                            </p:txEl>
                                          </p:spTgt>
                                        </p:tgtEl>
                                        <p:attrNameLst>
                                          <p:attrName>style.visibility</p:attrName>
                                        </p:attrNameLst>
                                      </p:cBhvr>
                                      <p:to>
                                        <p:strVal val="visible"/>
                                      </p:to>
                                    </p:set>
                                    <p:animEffect transition="in" filter="fade">
                                      <p:cBhvr>
                                        <p:cTn id="15" dur="500"/>
                                        <p:tgtEl>
                                          <p:spTgt spid="23">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3">
                                            <p:txEl>
                                              <p:pRg st="7" end="7"/>
                                            </p:txEl>
                                          </p:spTgt>
                                        </p:tgtEl>
                                        <p:attrNameLst>
                                          <p:attrName>style.visibility</p:attrName>
                                        </p:attrNameLst>
                                      </p:cBhvr>
                                      <p:to>
                                        <p:strVal val="visible"/>
                                      </p:to>
                                    </p:set>
                                    <p:animEffect transition="in" filter="fade">
                                      <p:cBhvr>
                                        <p:cTn id="18" dur="500"/>
                                        <p:tgtEl>
                                          <p:spTgt spid="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98" y="375262"/>
            <a:ext cx="6476999" cy="1846659"/>
          </a:xfrm>
        </p:spPr>
        <p:txBody>
          <a:bodyPr/>
          <a:lstStyle/>
          <a:p>
            <a:r>
              <a:rPr lang="en-US" dirty="0" smtClean="0"/>
              <a:t>Arriving at a definition</a:t>
            </a:r>
            <a:endParaRPr lang="en-US" dirty="0"/>
          </a:p>
        </p:txBody>
      </p:sp>
      <p:sp>
        <p:nvSpPr>
          <p:cNvPr id="3" name="Text Placeholder 2"/>
          <p:cNvSpPr>
            <a:spLocks noGrp="1"/>
          </p:cNvSpPr>
          <p:nvPr>
            <p:ph type="body" idx="1"/>
          </p:nvPr>
        </p:nvSpPr>
        <p:spPr>
          <a:xfrm>
            <a:off x="2282824" y="2427807"/>
            <a:ext cx="6480173" cy="553998"/>
          </a:xfrm>
        </p:spPr>
        <p:txBody>
          <a:bodyPr/>
          <a:lstStyle/>
          <a:p>
            <a:r>
              <a:rPr lang="en-US" dirty="0" smtClean="0"/>
              <a:t>2001-2002</a:t>
            </a:r>
            <a:endParaRPr lang="en-US" dirty="0"/>
          </a:p>
        </p:txBody>
      </p:sp>
      <p:sp>
        <p:nvSpPr>
          <p:cNvPr id="4" name="Footer Placeholder 3"/>
          <p:cNvSpPr>
            <a:spLocks noGrp="1"/>
          </p:cNvSpPr>
          <p:nvPr>
            <p:ph type="ftr" sz="quarter" idx="10"/>
          </p:nvPr>
        </p:nvSpPr>
        <p:spPr/>
        <p:txBody>
          <a:bodyPr/>
          <a:lstStyle/>
          <a:p>
            <a:pPr>
              <a:defRPr/>
            </a:pPr>
            <a:r>
              <a:rPr lang="fr-FR" smtClean="0"/>
              <a:t>© All Rights Reserved: UNESCO/ ICH</a:t>
            </a:r>
            <a:endParaRPr lang="fr-FR" dirty="0"/>
          </a:p>
        </p:txBody>
      </p:sp>
    </p:spTree>
    <p:extLst>
      <p:ext uri="{BB962C8B-B14F-4D97-AF65-F5344CB8AC3E}">
        <p14:creationId xmlns:p14="http://schemas.microsoft.com/office/powerpoint/2010/main" val="1038933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itre 1"/>
          <p:cNvSpPr>
            <a:spLocks noGrp="1"/>
          </p:cNvSpPr>
          <p:nvPr>
            <p:ph type="title" idx="4294967295"/>
          </p:nvPr>
        </p:nvSpPr>
        <p:spPr>
          <a:xfrm>
            <a:off x="2236448" y="417513"/>
            <a:ext cx="6480175" cy="1046440"/>
          </a:xfrm>
        </p:spPr>
        <p:txBody>
          <a:bodyPr/>
          <a:lstStyle/>
          <a:p>
            <a:pPr eaLnBrk="1" hangingPunct="1"/>
            <a:r>
              <a:rPr lang="en-GB" altLang="en-US" sz="3400" dirty="0" smtClean="0"/>
              <a:t>Arriving at a definition: </a:t>
            </a:r>
            <a:br>
              <a:rPr lang="en-GB" altLang="en-US" sz="3400" dirty="0" smtClean="0"/>
            </a:br>
            <a:r>
              <a:rPr lang="en-GB" altLang="en-US" sz="3400" dirty="0" smtClean="0"/>
              <a:t>2001-2002</a:t>
            </a:r>
          </a:p>
        </p:txBody>
      </p:sp>
      <p:sp>
        <p:nvSpPr>
          <p:cNvPr id="23" name="Content Placeholder 2"/>
          <p:cNvSpPr>
            <a:spLocks noGrp="1"/>
          </p:cNvSpPr>
          <p:nvPr>
            <p:ph idx="4294967295"/>
          </p:nvPr>
        </p:nvSpPr>
        <p:spPr>
          <a:xfrm>
            <a:off x="2236448" y="2005367"/>
            <a:ext cx="6480175" cy="4173963"/>
          </a:xfrm>
        </p:spPr>
        <p:txBody>
          <a:bodyPr/>
          <a:lstStyle/>
          <a:p>
            <a:pPr marL="0" indent="0">
              <a:buNone/>
            </a:pPr>
            <a:r>
              <a:rPr lang="en-US" altLang="en-US" dirty="0" smtClean="0">
                <a:solidFill>
                  <a:schemeClr val="tx1"/>
                </a:solidFill>
              </a:rPr>
              <a:t>2001: Turin, working towards a Convention</a:t>
            </a:r>
            <a:endParaRPr lang="en-GB" altLang="en-US" dirty="0" smtClean="0">
              <a:solidFill>
                <a:schemeClr val="tx1"/>
              </a:solidFill>
            </a:endParaRPr>
          </a:p>
          <a:p>
            <a:pPr marL="0" indent="0">
              <a:lnSpc>
                <a:spcPct val="100000"/>
              </a:lnSpc>
              <a:spcBef>
                <a:spcPts val="100"/>
              </a:spcBef>
              <a:spcAft>
                <a:spcPts val="100"/>
              </a:spcAft>
              <a:buNone/>
            </a:pPr>
            <a:r>
              <a:rPr lang="en-GB" sz="2200" dirty="0" smtClean="0">
                <a:solidFill>
                  <a:schemeClr val="tx1"/>
                </a:solidFill>
              </a:rPr>
              <a:t>‘People’s </a:t>
            </a:r>
            <a:r>
              <a:rPr lang="en-GB" sz="2200" dirty="0">
                <a:solidFill>
                  <a:schemeClr val="tx1"/>
                </a:solidFill>
              </a:rPr>
              <a:t>learned processes along with the knowledge, skills and creativity that inform and are developed by them, the products they create and the resources, spaces and other aspects of social and natural context necessary to their sustainability, these processes provide living communities with a sense of continuity with previous generations and are important to cultural identity, as well as to the safeguarding of cultural diversity and creativity of </a:t>
            </a:r>
            <a:r>
              <a:rPr lang="en-GB" sz="2200" dirty="0" smtClean="0">
                <a:solidFill>
                  <a:schemeClr val="tx1"/>
                </a:solidFill>
              </a:rPr>
              <a:t>humanity.’</a:t>
            </a:r>
            <a:endParaRPr lang="en-GB" altLang="en-US" sz="2200" b="1" dirty="0">
              <a:solidFill>
                <a:schemeClr val="tx1"/>
              </a:solidFill>
            </a:endParaRPr>
          </a:p>
        </p:txBody>
      </p:sp>
    </p:spTree>
    <p:extLst>
      <p:ext uri="{BB962C8B-B14F-4D97-AF65-F5344CB8AC3E}">
        <p14:creationId xmlns:p14="http://schemas.microsoft.com/office/powerpoint/2010/main" val="1824747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xEl>
                                              <p:pRg st="1" end="1"/>
                                            </p:txEl>
                                          </p:spTgt>
                                        </p:tgtEl>
                                        <p:attrNameLst>
                                          <p:attrName>style.visibility</p:attrName>
                                        </p:attrNameLst>
                                      </p:cBhvr>
                                      <p:to>
                                        <p:strVal val="visible"/>
                                      </p:to>
                                    </p:set>
                                    <p:animEffect transition="in" filter="fade">
                                      <p:cBhvr>
                                        <p:cTn id="7" dur="500"/>
                                        <p:tgtEl>
                                          <p:spTgt spid="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itre 1"/>
          <p:cNvSpPr>
            <a:spLocks noGrp="1"/>
          </p:cNvSpPr>
          <p:nvPr>
            <p:ph type="title" idx="4294967295"/>
          </p:nvPr>
        </p:nvSpPr>
        <p:spPr>
          <a:xfrm>
            <a:off x="2236448" y="417513"/>
            <a:ext cx="6480175" cy="1046440"/>
          </a:xfrm>
        </p:spPr>
        <p:txBody>
          <a:bodyPr/>
          <a:lstStyle/>
          <a:p>
            <a:pPr eaLnBrk="1" hangingPunct="1"/>
            <a:r>
              <a:rPr lang="en-GB" altLang="en-US" sz="3400" dirty="0" smtClean="0"/>
              <a:t>Arriving at a definition: </a:t>
            </a:r>
            <a:br>
              <a:rPr lang="en-GB" altLang="en-US" sz="3400" dirty="0" smtClean="0"/>
            </a:br>
            <a:r>
              <a:rPr lang="en-GB" altLang="en-US" sz="3400" dirty="0" smtClean="0"/>
              <a:t>2001-2002</a:t>
            </a:r>
          </a:p>
        </p:txBody>
      </p:sp>
      <p:sp>
        <p:nvSpPr>
          <p:cNvPr id="23" name="Content Placeholder 2"/>
          <p:cNvSpPr>
            <a:spLocks noGrp="1"/>
          </p:cNvSpPr>
          <p:nvPr>
            <p:ph idx="4294967295"/>
          </p:nvPr>
        </p:nvSpPr>
        <p:spPr>
          <a:xfrm>
            <a:off x="2236448" y="2005367"/>
            <a:ext cx="6480175" cy="3311676"/>
          </a:xfrm>
        </p:spPr>
        <p:txBody>
          <a:bodyPr/>
          <a:lstStyle/>
          <a:p>
            <a:pPr marL="0" indent="0">
              <a:buNone/>
            </a:pPr>
            <a:r>
              <a:rPr lang="en-US" altLang="en-US" dirty="0">
                <a:solidFill>
                  <a:schemeClr val="tx1"/>
                </a:solidFill>
              </a:rPr>
              <a:t>2002 </a:t>
            </a:r>
            <a:r>
              <a:rPr lang="en-US" altLang="en-US" dirty="0" smtClean="0">
                <a:solidFill>
                  <a:schemeClr val="tx1"/>
                </a:solidFill>
              </a:rPr>
              <a:t>International </a:t>
            </a:r>
            <a:r>
              <a:rPr lang="en-US" altLang="en-US" dirty="0">
                <a:solidFill>
                  <a:schemeClr val="tx1"/>
                </a:solidFill>
              </a:rPr>
              <a:t>Meeting of Experts on Intangible Cultural Heritage: Establishment of a </a:t>
            </a:r>
            <a:r>
              <a:rPr lang="en-US" altLang="en-US" dirty="0" smtClean="0">
                <a:solidFill>
                  <a:schemeClr val="tx1"/>
                </a:solidFill>
              </a:rPr>
              <a:t>Glossary</a:t>
            </a:r>
          </a:p>
          <a:p>
            <a:pPr marL="0" indent="0">
              <a:buNone/>
            </a:pPr>
            <a:r>
              <a:rPr lang="en-GB" sz="2400" dirty="0">
                <a:solidFill>
                  <a:schemeClr val="tx1"/>
                </a:solidFill>
              </a:rPr>
              <a:t>‘intangible cultural heritage means the practices and representations – together with their necessary knowledge, skills, instruments, objects, artefacts and places – that are recognized as such by communities and individuals’ </a:t>
            </a:r>
            <a:endParaRPr lang="en-GB" altLang="en-US" sz="2400" b="1" dirty="0">
              <a:solidFill>
                <a:schemeClr val="tx1"/>
              </a:solidFill>
            </a:endParaRPr>
          </a:p>
        </p:txBody>
      </p:sp>
    </p:spTree>
    <p:extLst>
      <p:ext uri="{BB962C8B-B14F-4D97-AF65-F5344CB8AC3E}">
        <p14:creationId xmlns:p14="http://schemas.microsoft.com/office/powerpoint/2010/main" val="7601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itre 1"/>
          <p:cNvSpPr>
            <a:spLocks noGrp="1"/>
          </p:cNvSpPr>
          <p:nvPr>
            <p:ph type="title" idx="4294967295"/>
          </p:nvPr>
        </p:nvSpPr>
        <p:spPr>
          <a:xfrm>
            <a:off x="2236448" y="417513"/>
            <a:ext cx="6480175" cy="1046440"/>
          </a:xfrm>
        </p:spPr>
        <p:txBody>
          <a:bodyPr/>
          <a:lstStyle/>
          <a:p>
            <a:pPr eaLnBrk="1" hangingPunct="1"/>
            <a:r>
              <a:rPr lang="en-GB" altLang="en-US" sz="3400" dirty="0" smtClean="0"/>
              <a:t>Arriving at a definition: </a:t>
            </a:r>
            <a:br>
              <a:rPr lang="en-GB" altLang="en-US" sz="3400" dirty="0" smtClean="0"/>
            </a:br>
            <a:r>
              <a:rPr lang="en-GB" altLang="en-US" sz="3400" dirty="0" smtClean="0"/>
              <a:t>2001-2002</a:t>
            </a:r>
          </a:p>
        </p:txBody>
      </p:sp>
      <p:sp>
        <p:nvSpPr>
          <p:cNvPr id="23" name="Content Placeholder 2"/>
          <p:cNvSpPr>
            <a:spLocks noGrp="1"/>
          </p:cNvSpPr>
          <p:nvPr>
            <p:ph idx="4294967295"/>
          </p:nvPr>
        </p:nvSpPr>
        <p:spPr>
          <a:xfrm>
            <a:off x="2236448" y="2005367"/>
            <a:ext cx="6480175" cy="3644075"/>
          </a:xfrm>
        </p:spPr>
        <p:txBody>
          <a:bodyPr/>
          <a:lstStyle/>
          <a:p>
            <a:pPr marL="0" indent="0">
              <a:buNone/>
            </a:pPr>
            <a:r>
              <a:rPr lang="en-US" altLang="en-US" dirty="0">
                <a:solidFill>
                  <a:schemeClr val="tx1"/>
                </a:solidFill>
              </a:rPr>
              <a:t>2002 </a:t>
            </a:r>
            <a:r>
              <a:rPr lang="en-US" altLang="en-US" dirty="0" smtClean="0">
                <a:solidFill>
                  <a:schemeClr val="tx1"/>
                </a:solidFill>
              </a:rPr>
              <a:t>International </a:t>
            </a:r>
            <a:r>
              <a:rPr lang="en-US" altLang="en-US" dirty="0">
                <a:solidFill>
                  <a:schemeClr val="tx1"/>
                </a:solidFill>
              </a:rPr>
              <a:t>Meeting of Experts on Intangible Cultural Heritage: Establishment of a </a:t>
            </a:r>
            <a:r>
              <a:rPr lang="en-US" altLang="en-US" dirty="0" smtClean="0">
                <a:solidFill>
                  <a:schemeClr val="tx1"/>
                </a:solidFill>
              </a:rPr>
              <a:t>Glossary</a:t>
            </a:r>
          </a:p>
          <a:p>
            <a:pPr marL="0" indent="0">
              <a:buNone/>
            </a:pPr>
            <a:r>
              <a:rPr lang="en-GB" sz="2400" dirty="0" smtClean="0">
                <a:solidFill>
                  <a:schemeClr val="tx1"/>
                </a:solidFill>
              </a:rPr>
              <a:t>Netherlands National Commission for UNESCO: </a:t>
            </a:r>
            <a:r>
              <a:rPr lang="en-US" sz="2400" dirty="0">
                <a:solidFill>
                  <a:schemeClr val="tx1"/>
                </a:solidFill>
              </a:rPr>
              <a:t>‘Communities and individuals in the contemporary world decide how to recognize such elements of their intangible cultural heritage and continue to recreate them in constant response to their environment and to historical conditions’</a:t>
            </a:r>
            <a:endParaRPr lang="en-GB" altLang="en-US" sz="2400" b="1" dirty="0">
              <a:solidFill>
                <a:schemeClr val="tx1"/>
              </a:solidFill>
            </a:endParaRPr>
          </a:p>
        </p:txBody>
      </p:sp>
    </p:spTree>
    <p:extLst>
      <p:ext uri="{BB962C8B-B14F-4D97-AF65-F5344CB8AC3E}">
        <p14:creationId xmlns:p14="http://schemas.microsoft.com/office/powerpoint/2010/main" val="2737351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itre 1"/>
          <p:cNvSpPr>
            <a:spLocks noGrp="1"/>
          </p:cNvSpPr>
          <p:nvPr>
            <p:ph type="title" idx="4294967295"/>
          </p:nvPr>
        </p:nvSpPr>
        <p:spPr>
          <a:xfrm>
            <a:off x="2236448" y="417513"/>
            <a:ext cx="6480175" cy="1046440"/>
          </a:xfrm>
        </p:spPr>
        <p:txBody>
          <a:bodyPr/>
          <a:lstStyle/>
          <a:p>
            <a:pPr eaLnBrk="1" hangingPunct="1"/>
            <a:r>
              <a:rPr lang="en-GB" altLang="en-US" sz="3400" dirty="0" smtClean="0"/>
              <a:t>Arriving at a definition: </a:t>
            </a:r>
            <a:br>
              <a:rPr lang="en-GB" altLang="en-US" sz="3400" dirty="0" smtClean="0"/>
            </a:br>
            <a:r>
              <a:rPr lang="en-GB" altLang="en-US" sz="3400" dirty="0" smtClean="0"/>
              <a:t>2001-2002</a:t>
            </a:r>
          </a:p>
        </p:txBody>
      </p:sp>
      <p:sp>
        <p:nvSpPr>
          <p:cNvPr id="23" name="Content Placeholder 2"/>
          <p:cNvSpPr>
            <a:spLocks noGrp="1"/>
          </p:cNvSpPr>
          <p:nvPr>
            <p:ph idx="4294967295"/>
          </p:nvPr>
        </p:nvSpPr>
        <p:spPr>
          <a:xfrm>
            <a:off x="2236448" y="2005367"/>
            <a:ext cx="6480175" cy="3311676"/>
          </a:xfrm>
        </p:spPr>
        <p:txBody>
          <a:bodyPr/>
          <a:lstStyle/>
          <a:p>
            <a:pPr marL="0" indent="0">
              <a:buNone/>
            </a:pPr>
            <a:r>
              <a:rPr lang="en-US" altLang="en-US" dirty="0" smtClean="0">
                <a:solidFill>
                  <a:schemeClr val="tx1"/>
                </a:solidFill>
              </a:rPr>
              <a:t>2002: Rio, Intangible </a:t>
            </a:r>
            <a:r>
              <a:rPr lang="en-US" altLang="en-US" dirty="0">
                <a:solidFill>
                  <a:schemeClr val="tx1"/>
                </a:solidFill>
              </a:rPr>
              <a:t>Cultural Heritage: Priority </a:t>
            </a:r>
            <a:r>
              <a:rPr lang="en-US" altLang="en-US" dirty="0" smtClean="0">
                <a:solidFill>
                  <a:schemeClr val="tx1"/>
                </a:solidFill>
              </a:rPr>
              <a:t>Domains for </a:t>
            </a:r>
            <a:r>
              <a:rPr lang="en-US" altLang="en-US" dirty="0">
                <a:solidFill>
                  <a:schemeClr val="tx1"/>
                </a:solidFill>
              </a:rPr>
              <a:t>an International </a:t>
            </a:r>
            <a:r>
              <a:rPr lang="en-US" altLang="en-US" dirty="0" smtClean="0">
                <a:solidFill>
                  <a:schemeClr val="tx1"/>
                </a:solidFill>
              </a:rPr>
              <a:t>Convention</a:t>
            </a:r>
            <a:endParaRPr lang="en-US" altLang="en-US" dirty="0">
              <a:solidFill>
                <a:schemeClr val="tx1"/>
              </a:solidFill>
            </a:endParaRPr>
          </a:p>
          <a:p>
            <a:pPr marL="0" indent="0">
              <a:buNone/>
            </a:pPr>
            <a:r>
              <a:rPr lang="en-GB" sz="2400" dirty="0" smtClean="0">
                <a:solidFill>
                  <a:schemeClr val="tx1"/>
                </a:solidFill>
              </a:rPr>
              <a:t>‘</a:t>
            </a:r>
            <a:r>
              <a:rPr lang="en-US" sz="2400" dirty="0">
                <a:solidFill>
                  <a:schemeClr val="tx1"/>
                </a:solidFill>
              </a:rPr>
              <a:t>Operationally, it is living people whose words identify, and specify the boundaries of, the practices and bodies of knowledge that are the defining features of ICH. The active agency of tradition bearers is central to defining particular instances of </a:t>
            </a:r>
            <a:r>
              <a:rPr lang="en-US" sz="2400" dirty="0" smtClean="0">
                <a:solidFill>
                  <a:schemeClr val="tx1"/>
                </a:solidFill>
              </a:rPr>
              <a:t>ICH.</a:t>
            </a:r>
            <a:r>
              <a:rPr lang="en-GB" sz="2400" dirty="0" smtClean="0">
                <a:solidFill>
                  <a:schemeClr val="tx1"/>
                </a:solidFill>
              </a:rPr>
              <a:t>’ </a:t>
            </a:r>
            <a:endParaRPr lang="en-GB" altLang="en-US" sz="2400" b="1" dirty="0">
              <a:solidFill>
                <a:schemeClr val="tx1"/>
              </a:solidFill>
            </a:endParaRPr>
          </a:p>
        </p:txBody>
      </p:sp>
    </p:spTree>
    <p:extLst>
      <p:ext uri="{BB962C8B-B14F-4D97-AF65-F5344CB8AC3E}">
        <p14:creationId xmlns:p14="http://schemas.microsoft.com/office/powerpoint/2010/main" val="489960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98" y="375262"/>
            <a:ext cx="6476999" cy="1846659"/>
          </a:xfrm>
        </p:spPr>
        <p:txBody>
          <a:bodyPr/>
          <a:lstStyle/>
          <a:p>
            <a:r>
              <a:rPr lang="en-US" dirty="0" smtClean="0"/>
              <a:t>Too late to turn back:</a:t>
            </a:r>
            <a:endParaRPr lang="en-US" dirty="0"/>
          </a:p>
        </p:txBody>
      </p:sp>
      <p:sp>
        <p:nvSpPr>
          <p:cNvPr id="3" name="Text Placeholder 2"/>
          <p:cNvSpPr>
            <a:spLocks noGrp="1"/>
          </p:cNvSpPr>
          <p:nvPr>
            <p:ph type="body" idx="1"/>
          </p:nvPr>
        </p:nvSpPr>
        <p:spPr>
          <a:xfrm>
            <a:off x="2282824" y="2427807"/>
            <a:ext cx="6480173" cy="1107996"/>
          </a:xfrm>
        </p:spPr>
        <p:txBody>
          <a:bodyPr/>
          <a:lstStyle/>
          <a:p>
            <a:r>
              <a:rPr lang="en-US" dirty="0" smtClean="0"/>
              <a:t>Definitions have consequences</a:t>
            </a:r>
            <a:endParaRPr lang="en-US" dirty="0"/>
          </a:p>
        </p:txBody>
      </p:sp>
      <p:sp>
        <p:nvSpPr>
          <p:cNvPr id="4" name="Footer Placeholder 3"/>
          <p:cNvSpPr>
            <a:spLocks noGrp="1"/>
          </p:cNvSpPr>
          <p:nvPr>
            <p:ph type="ftr" sz="quarter" idx="10"/>
          </p:nvPr>
        </p:nvSpPr>
        <p:spPr/>
        <p:txBody>
          <a:bodyPr/>
          <a:lstStyle/>
          <a:p>
            <a:pPr>
              <a:defRPr/>
            </a:pPr>
            <a:r>
              <a:rPr lang="fr-FR" smtClean="0"/>
              <a:t>© All Rights Reserved: UNESCO/ ICH</a:t>
            </a:r>
            <a:endParaRPr lang="fr-FR" dirty="0"/>
          </a:p>
        </p:txBody>
      </p:sp>
    </p:spTree>
    <p:extLst>
      <p:ext uri="{BB962C8B-B14F-4D97-AF65-F5344CB8AC3E}">
        <p14:creationId xmlns:p14="http://schemas.microsoft.com/office/powerpoint/2010/main" val="2565071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ontent Placeholder 2"/>
          <p:cNvSpPr>
            <a:spLocks noGrp="1"/>
          </p:cNvSpPr>
          <p:nvPr>
            <p:ph idx="4294967295"/>
          </p:nvPr>
        </p:nvSpPr>
        <p:spPr>
          <a:xfrm>
            <a:off x="2236448" y="2005367"/>
            <a:ext cx="6480175" cy="3797963"/>
          </a:xfrm>
        </p:spPr>
        <p:txBody>
          <a:bodyPr/>
          <a:lstStyle/>
          <a:p>
            <a:pPr marL="0" indent="0">
              <a:buNone/>
            </a:pPr>
            <a:r>
              <a:rPr lang="en-GB" altLang="en-US" dirty="0" smtClean="0">
                <a:solidFill>
                  <a:schemeClr val="tx1"/>
                </a:solidFill>
              </a:rPr>
              <a:t>The 2003 Convention changes the rules of the game for living heritage:</a:t>
            </a:r>
          </a:p>
          <a:p>
            <a:r>
              <a:rPr lang="en-GB" altLang="en-US" b="1" dirty="0" smtClean="0">
                <a:solidFill>
                  <a:schemeClr val="tx1"/>
                </a:solidFill>
              </a:rPr>
              <a:t>Redefines key concepts (intangible cultural heritage and safeguarding)</a:t>
            </a:r>
          </a:p>
          <a:p>
            <a:r>
              <a:rPr lang="en-GB" altLang="en-US" dirty="0" smtClean="0">
                <a:solidFill>
                  <a:schemeClr val="tx1"/>
                </a:solidFill>
              </a:rPr>
              <a:t>Revolutionizes relations between communities concerned with intangible cultural heritage and everyone else (governments, experts, organizations)</a:t>
            </a:r>
            <a:endParaRPr lang="en-GB" altLang="en-US" b="1" dirty="0"/>
          </a:p>
        </p:txBody>
      </p:sp>
      <p:sp>
        <p:nvSpPr>
          <p:cNvPr id="4" name="Titre 1"/>
          <p:cNvSpPr txBox="1">
            <a:spLocks/>
          </p:cNvSpPr>
          <p:nvPr/>
        </p:nvSpPr>
        <p:spPr bwMode="auto">
          <a:xfrm>
            <a:off x="2236448" y="417513"/>
            <a:ext cx="6480175" cy="1046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457200" rtl="0" fontAlgn="base">
              <a:spcBef>
                <a:spcPct val="0"/>
              </a:spcBef>
              <a:spcAft>
                <a:spcPct val="0"/>
              </a:spcAft>
              <a:defRPr sz="3200" b="1" kern="1200">
                <a:solidFill>
                  <a:schemeClr val="tx1"/>
                </a:solidFill>
                <a:latin typeface="+mj-lt"/>
                <a:ea typeface="+mj-ea"/>
                <a:cs typeface="+mj-cs"/>
              </a:defRPr>
            </a:lvl1pPr>
            <a:lvl2pPr algn="l" defTabSz="457200" rtl="0" fontAlgn="base">
              <a:spcBef>
                <a:spcPct val="0"/>
              </a:spcBef>
              <a:spcAft>
                <a:spcPct val="0"/>
              </a:spcAft>
              <a:defRPr sz="3200" b="1">
                <a:solidFill>
                  <a:schemeClr val="tx1"/>
                </a:solidFill>
                <a:latin typeface="Arial" pitchFamily="34" charset="0"/>
              </a:defRPr>
            </a:lvl2pPr>
            <a:lvl3pPr algn="l" defTabSz="457200" rtl="0" fontAlgn="base">
              <a:spcBef>
                <a:spcPct val="0"/>
              </a:spcBef>
              <a:spcAft>
                <a:spcPct val="0"/>
              </a:spcAft>
              <a:defRPr sz="3200" b="1">
                <a:solidFill>
                  <a:schemeClr val="tx1"/>
                </a:solidFill>
                <a:latin typeface="Arial" pitchFamily="34" charset="0"/>
              </a:defRPr>
            </a:lvl3pPr>
            <a:lvl4pPr algn="l" defTabSz="457200" rtl="0" fontAlgn="base">
              <a:spcBef>
                <a:spcPct val="0"/>
              </a:spcBef>
              <a:spcAft>
                <a:spcPct val="0"/>
              </a:spcAft>
              <a:defRPr sz="3200" b="1">
                <a:solidFill>
                  <a:schemeClr val="tx1"/>
                </a:solidFill>
                <a:latin typeface="Arial" pitchFamily="34" charset="0"/>
              </a:defRPr>
            </a:lvl4pPr>
            <a:lvl5pPr algn="l" defTabSz="457200" rtl="0" fontAlgn="base">
              <a:spcBef>
                <a:spcPct val="0"/>
              </a:spcBef>
              <a:spcAft>
                <a:spcPct val="0"/>
              </a:spcAft>
              <a:defRPr sz="3200" b="1">
                <a:solidFill>
                  <a:schemeClr val="tx1"/>
                </a:solidFill>
                <a:latin typeface="Arial" pitchFamily="34" charset="0"/>
              </a:defRPr>
            </a:lvl5pPr>
            <a:lvl6pPr marL="457200" algn="l" defTabSz="457200" rtl="0" fontAlgn="base">
              <a:spcBef>
                <a:spcPct val="0"/>
              </a:spcBef>
              <a:spcAft>
                <a:spcPct val="0"/>
              </a:spcAft>
              <a:defRPr sz="3200" b="1">
                <a:solidFill>
                  <a:schemeClr val="tx1"/>
                </a:solidFill>
                <a:latin typeface="Arial" pitchFamily="34" charset="0"/>
              </a:defRPr>
            </a:lvl6pPr>
            <a:lvl7pPr marL="914400" algn="l" defTabSz="457200" rtl="0" fontAlgn="base">
              <a:spcBef>
                <a:spcPct val="0"/>
              </a:spcBef>
              <a:spcAft>
                <a:spcPct val="0"/>
              </a:spcAft>
              <a:defRPr sz="3200" b="1">
                <a:solidFill>
                  <a:schemeClr val="tx1"/>
                </a:solidFill>
                <a:latin typeface="Arial" pitchFamily="34" charset="0"/>
              </a:defRPr>
            </a:lvl7pPr>
            <a:lvl8pPr marL="1371600" algn="l" defTabSz="457200" rtl="0" fontAlgn="base">
              <a:spcBef>
                <a:spcPct val="0"/>
              </a:spcBef>
              <a:spcAft>
                <a:spcPct val="0"/>
              </a:spcAft>
              <a:defRPr sz="3200" b="1">
                <a:solidFill>
                  <a:schemeClr val="tx1"/>
                </a:solidFill>
                <a:latin typeface="Arial" pitchFamily="34" charset="0"/>
              </a:defRPr>
            </a:lvl8pPr>
            <a:lvl9pPr marL="1828800" algn="l" defTabSz="457200" rtl="0" fontAlgn="base">
              <a:spcBef>
                <a:spcPct val="0"/>
              </a:spcBef>
              <a:spcAft>
                <a:spcPct val="0"/>
              </a:spcAft>
              <a:defRPr sz="3200" b="1">
                <a:solidFill>
                  <a:schemeClr val="tx1"/>
                </a:solidFill>
                <a:latin typeface="Arial" pitchFamily="34" charset="0"/>
              </a:defRPr>
            </a:lvl9pPr>
          </a:lstStyle>
          <a:p>
            <a:r>
              <a:rPr lang="en-GB" altLang="en-US" sz="3400" dirty="0" smtClean="0"/>
              <a:t>What is the 2003 Convention? And why does it matter?</a:t>
            </a:r>
          </a:p>
        </p:txBody>
      </p:sp>
    </p:spTree>
    <p:extLst>
      <p:ext uri="{BB962C8B-B14F-4D97-AF65-F5344CB8AC3E}">
        <p14:creationId xmlns:p14="http://schemas.microsoft.com/office/powerpoint/2010/main" val="613029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itre 1"/>
          <p:cNvSpPr>
            <a:spLocks noGrp="1"/>
          </p:cNvSpPr>
          <p:nvPr>
            <p:ph type="title" idx="4294967295"/>
          </p:nvPr>
        </p:nvSpPr>
        <p:spPr>
          <a:xfrm>
            <a:off x="2236448" y="417513"/>
            <a:ext cx="6480175" cy="1046440"/>
          </a:xfrm>
        </p:spPr>
        <p:txBody>
          <a:bodyPr/>
          <a:lstStyle/>
          <a:p>
            <a:pPr eaLnBrk="1" hangingPunct="1"/>
            <a:r>
              <a:rPr lang="en-GB" altLang="en-US" sz="3400" dirty="0"/>
              <a:t>Too late to turn back: definitions have consequences</a:t>
            </a:r>
            <a:endParaRPr lang="en-GB" altLang="en-US" sz="3400" dirty="0" smtClean="0"/>
          </a:p>
        </p:txBody>
      </p:sp>
      <p:sp>
        <p:nvSpPr>
          <p:cNvPr id="23" name="Content Placeholder 2"/>
          <p:cNvSpPr>
            <a:spLocks noGrp="1"/>
          </p:cNvSpPr>
          <p:nvPr>
            <p:ph idx="4294967295"/>
          </p:nvPr>
        </p:nvSpPr>
        <p:spPr>
          <a:xfrm>
            <a:off x="2236448" y="2005367"/>
            <a:ext cx="6480175" cy="3355277"/>
          </a:xfrm>
        </p:spPr>
        <p:txBody>
          <a:bodyPr/>
          <a:lstStyle/>
          <a:p>
            <a:pPr marL="0" indent="0">
              <a:buNone/>
            </a:pPr>
            <a:r>
              <a:rPr lang="en-US" altLang="en-US" dirty="0" smtClean="0">
                <a:solidFill>
                  <a:schemeClr val="tx1"/>
                </a:solidFill>
              </a:rPr>
              <a:t>2003: Article 2.1 of the Convention</a:t>
            </a:r>
            <a:endParaRPr lang="en-GB" altLang="en-US" dirty="0" smtClean="0">
              <a:solidFill>
                <a:schemeClr val="tx1"/>
              </a:solidFill>
            </a:endParaRPr>
          </a:p>
          <a:p>
            <a:pPr marL="0" indent="0">
              <a:lnSpc>
                <a:spcPct val="100000"/>
              </a:lnSpc>
              <a:spcBef>
                <a:spcPts val="100"/>
              </a:spcBef>
              <a:spcAft>
                <a:spcPts val="100"/>
              </a:spcAft>
              <a:buNone/>
            </a:pPr>
            <a:r>
              <a:rPr lang="en-GB" sz="2400" dirty="0" smtClean="0">
                <a:solidFill>
                  <a:schemeClr val="tx1"/>
                </a:solidFill>
              </a:rPr>
              <a:t>‘</a:t>
            </a:r>
            <a:r>
              <a:rPr lang="en-US" sz="2400" dirty="0">
                <a:solidFill>
                  <a:schemeClr val="tx1"/>
                </a:solidFill>
              </a:rPr>
              <a:t>The “intangible cultural heritage” means the practices, representations, expressions, knowledge, skills – as well as the instruments, objects, </a:t>
            </a:r>
            <a:r>
              <a:rPr lang="en-GB" sz="2400" dirty="0" smtClean="0">
                <a:solidFill>
                  <a:schemeClr val="tx1"/>
                </a:solidFill>
              </a:rPr>
              <a:t>artefacts</a:t>
            </a:r>
            <a:r>
              <a:rPr lang="en-US" sz="2400" dirty="0" smtClean="0">
                <a:solidFill>
                  <a:schemeClr val="tx1"/>
                </a:solidFill>
              </a:rPr>
              <a:t> </a:t>
            </a:r>
            <a:r>
              <a:rPr lang="en-US" sz="2400" dirty="0">
                <a:solidFill>
                  <a:schemeClr val="tx1"/>
                </a:solidFill>
              </a:rPr>
              <a:t>and cultural spaces associated therewith – that communities, groups and, in some cases, individuals recognize as part of their cultural </a:t>
            </a:r>
            <a:r>
              <a:rPr lang="en-US" sz="2400" dirty="0" smtClean="0">
                <a:solidFill>
                  <a:schemeClr val="tx1"/>
                </a:solidFill>
              </a:rPr>
              <a:t>heritage….</a:t>
            </a:r>
            <a:r>
              <a:rPr lang="en-GB" sz="2400" dirty="0" smtClean="0">
                <a:solidFill>
                  <a:schemeClr val="tx1"/>
                </a:solidFill>
              </a:rPr>
              <a:t>’</a:t>
            </a:r>
            <a:endParaRPr lang="en-GB" altLang="en-US" sz="2400" b="1" dirty="0">
              <a:solidFill>
                <a:schemeClr val="tx1"/>
              </a:solidFill>
            </a:endParaRPr>
          </a:p>
        </p:txBody>
      </p:sp>
    </p:spTree>
    <p:extLst>
      <p:ext uri="{BB962C8B-B14F-4D97-AF65-F5344CB8AC3E}">
        <p14:creationId xmlns:p14="http://schemas.microsoft.com/office/powerpoint/2010/main" val="635997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3">
                                            <p:txEl>
                                              <p:pRg st="1" end="1"/>
                                            </p:txEl>
                                          </p:spTgt>
                                        </p:tgtEl>
                                        <p:attrNameLst>
                                          <p:attrName>style.visibility</p:attrName>
                                        </p:attrNameLst>
                                      </p:cBhvr>
                                      <p:to>
                                        <p:strVal val="visible"/>
                                      </p:to>
                                    </p:set>
                                    <p:animEffect transition="in" filter="wipe(up)">
                                      <p:cBhvr>
                                        <p:cTn id="7" dur="500"/>
                                        <p:tgtEl>
                                          <p:spTgt spid="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bwMode="auto">
          <a:xfrm>
            <a:off x="2236448" y="417513"/>
            <a:ext cx="6480175" cy="1046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457200" rtl="0" fontAlgn="base">
              <a:spcBef>
                <a:spcPct val="0"/>
              </a:spcBef>
              <a:spcAft>
                <a:spcPct val="0"/>
              </a:spcAft>
              <a:defRPr sz="3200" b="1" kern="1200">
                <a:solidFill>
                  <a:schemeClr val="tx1"/>
                </a:solidFill>
                <a:latin typeface="+mj-lt"/>
                <a:ea typeface="+mj-ea"/>
                <a:cs typeface="+mj-cs"/>
              </a:defRPr>
            </a:lvl1pPr>
            <a:lvl2pPr algn="l" defTabSz="457200" rtl="0" fontAlgn="base">
              <a:spcBef>
                <a:spcPct val="0"/>
              </a:spcBef>
              <a:spcAft>
                <a:spcPct val="0"/>
              </a:spcAft>
              <a:defRPr sz="3200" b="1">
                <a:solidFill>
                  <a:schemeClr val="tx1"/>
                </a:solidFill>
                <a:latin typeface="Arial" pitchFamily="34" charset="0"/>
              </a:defRPr>
            </a:lvl2pPr>
            <a:lvl3pPr algn="l" defTabSz="457200" rtl="0" fontAlgn="base">
              <a:spcBef>
                <a:spcPct val="0"/>
              </a:spcBef>
              <a:spcAft>
                <a:spcPct val="0"/>
              </a:spcAft>
              <a:defRPr sz="3200" b="1">
                <a:solidFill>
                  <a:schemeClr val="tx1"/>
                </a:solidFill>
                <a:latin typeface="Arial" pitchFamily="34" charset="0"/>
              </a:defRPr>
            </a:lvl3pPr>
            <a:lvl4pPr algn="l" defTabSz="457200" rtl="0" fontAlgn="base">
              <a:spcBef>
                <a:spcPct val="0"/>
              </a:spcBef>
              <a:spcAft>
                <a:spcPct val="0"/>
              </a:spcAft>
              <a:defRPr sz="3200" b="1">
                <a:solidFill>
                  <a:schemeClr val="tx1"/>
                </a:solidFill>
                <a:latin typeface="Arial" pitchFamily="34" charset="0"/>
              </a:defRPr>
            </a:lvl4pPr>
            <a:lvl5pPr algn="l" defTabSz="457200" rtl="0" fontAlgn="base">
              <a:spcBef>
                <a:spcPct val="0"/>
              </a:spcBef>
              <a:spcAft>
                <a:spcPct val="0"/>
              </a:spcAft>
              <a:defRPr sz="3200" b="1">
                <a:solidFill>
                  <a:schemeClr val="tx1"/>
                </a:solidFill>
                <a:latin typeface="Arial" pitchFamily="34" charset="0"/>
              </a:defRPr>
            </a:lvl5pPr>
            <a:lvl6pPr marL="457200" algn="l" defTabSz="457200" rtl="0" fontAlgn="base">
              <a:spcBef>
                <a:spcPct val="0"/>
              </a:spcBef>
              <a:spcAft>
                <a:spcPct val="0"/>
              </a:spcAft>
              <a:defRPr sz="3200" b="1">
                <a:solidFill>
                  <a:schemeClr val="tx1"/>
                </a:solidFill>
                <a:latin typeface="Arial" pitchFamily="34" charset="0"/>
              </a:defRPr>
            </a:lvl6pPr>
            <a:lvl7pPr marL="914400" algn="l" defTabSz="457200" rtl="0" fontAlgn="base">
              <a:spcBef>
                <a:spcPct val="0"/>
              </a:spcBef>
              <a:spcAft>
                <a:spcPct val="0"/>
              </a:spcAft>
              <a:defRPr sz="3200" b="1">
                <a:solidFill>
                  <a:schemeClr val="tx1"/>
                </a:solidFill>
                <a:latin typeface="Arial" pitchFamily="34" charset="0"/>
              </a:defRPr>
            </a:lvl7pPr>
            <a:lvl8pPr marL="1371600" algn="l" defTabSz="457200" rtl="0" fontAlgn="base">
              <a:spcBef>
                <a:spcPct val="0"/>
              </a:spcBef>
              <a:spcAft>
                <a:spcPct val="0"/>
              </a:spcAft>
              <a:defRPr sz="3200" b="1">
                <a:solidFill>
                  <a:schemeClr val="tx1"/>
                </a:solidFill>
                <a:latin typeface="Arial" pitchFamily="34" charset="0"/>
              </a:defRPr>
            </a:lvl8pPr>
            <a:lvl9pPr marL="1828800" algn="l" defTabSz="457200" rtl="0" fontAlgn="base">
              <a:spcBef>
                <a:spcPct val="0"/>
              </a:spcBef>
              <a:spcAft>
                <a:spcPct val="0"/>
              </a:spcAft>
              <a:defRPr sz="3200" b="1">
                <a:solidFill>
                  <a:schemeClr val="tx1"/>
                </a:solidFill>
                <a:latin typeface="Arial" pitchFamily="34" charset="0"/>
              </a:defRPr>
            </a:lvl9pPr>
          </a:lstStyle>
          <a:p>
            <a:r>
              <a:rPr lang="en-GB" altLang="en-US" sz="3400" smtClean="0"/>
              <a:t>Too late to turn back: definitions have consequences</a:t>
            </a:r>
            <a:endParaRPr lang="en-GB" altLang="en-US" sz="3400" dirty="0" smtClean="0"/>
          </a:p>
        </p:txBody>
      </p:sp>
      <p:sp>
        <p:nvSpPr>
          <p:cNvPr id="12" name="Freeform 11"/>
          <p:cNvSpPr/>
          <p:nvPr/>
        </p:nvSpPr>
        <p:spPr>
          <a:xfrm rot="5400000">
            <a:off x="2486599" y="2310171"/>
            <a:ext cx="4335779" cy="3068243"/>
          </a:xfrm>
          <a:custGeom>
            <a:avLst/>
            <a:gdLst>
              <a:gd name="connsiteX0" fmla="*/ 0 w 3645874"/>
              <a:gd name="connsiteY0" fmla="*/ 545122 h 2385645"/>
              <a:gd name="connsiteX1" fmla="*/ 2834 w 3645874"/>
              <a:gd name="connsiteY1" fmla="*/ 488457 h 2385645"/>
              <a:gd name="connsiteX2" fmla="*/ 4705 w 3645874"/>
              <a:gd name="connsiteY2" fmla="*/ 507156 h 2385645"/>
              <a:gd name="connsiteX3" fmla="*/ 911468 w 3645874"/>
              <a:gd name="connsiteY3" fmla="*/ 920263 h 2385645"/>
              <a:gd name="connsiteX4" fmla="*/ 1822937 w 3645874"/>
              <a:gd name="connsiteY4" fmla="*/ 460132 h 2385645"/>
              <a:gd name="connsiteX5" fmla="*/ 2734405 w 3645874"/>
              <a:gd name="connsiteY5" fmla="*/ 0 h 2385645"/>
              <a:gd name="connsiteX6" fmla="*/ 3627360 w 3645874"/>
              <a:gd name="connsiteY6" fmla="*/ 367437 h 2385645"/>
              <a:gd name="connsiteX7" fmla="*/ 3638895 w 3645874"/>
              <a:gd name="connsiteY7" fmla="*/ 405587 h 2385645"/>
              <a:gd name="connsiteX8" fmla="*/ 3645874 w 3645874"/>
              <a:gd name="connsiteY8" fmla="*/ 545122 h 2385645"/>
              <a:gd name="connsiteX9" fmla="*/ 1822937 w 3645874"/>
              <a:gd name="connsiteY9" fmla="*/ 2385645 h 2385645"/>
              <a:gd name="connsiteX10" fmla="*/ 0 w 3645874"/>
              <a:gd name="connsiteY10" fmla="*/ 545122 h 2385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645874" h="2385645">
                <a:moveTo>
                  <a:pt x="0" y="545122"/>
                </a:moveTo>
                <a:lnTo>
                  <a:pt x="2834" y="488457"/>
                </a:lnTo>
                <a:lnTo>
                  <a:pt x="4705" y="507156"/>
                </a:lnTo>
                <a:cubicBezTo>
                  <a:pt x="51369" y="739086"/>
                  <a:pt x="439441" y="920263"/>
                  <a:pt x="911468" y="920263"/>
                </a:cubicBezTo>
                <a:cubicBezTo>
                  <a:pt x="1414963" y="920263"/>
                  <a:pt x="1822937" y="714124"/>
                  <a:pt x="1822937" y="460132"/>
                </a:cubicBezTo>
                <a:cubicBezTo>
                  <a:pt x="1822937" y="206140"/>
                  <a:pt x="2230910" y="0"/>
                  <a:pt x="2734405" y="0"/>
                </a:cubicBezTo>
                <a:cubicBezTo>
                  <a:pt x="3174963" y="0"/>
                  <a:pt x="3542388" y="157826"/>
                  <a:pt x="3627360" y="367437"/>
                </a:cubicBezTo>
                <a:lnTo>
                  <a:pt x="3638895" y="405587"/>
                </a:lnTo>
                <a:lnTo>
                  <a:pt x="3645874" y="545122"/>
                </a:lnTo>
                <a:cubicBezTo>
                  <a:pt x="3645874" y="1561615"/>
                  <a:pt x="2829717" y="2385645"/>
                  <a:pt x="1822937" y="2385645"/>
                </a:cubicBezTo>
                <a:cubicBezTo>
                  <a:pt x="816157" y="2385645"/>
                  <a:pt x="0" y="1561615"/>
                  <a:pt x="0" y="545122"/>
                </a:cubicBezTo>
                <a:close/>
              </a:path>
            </a:pathLst>
          </a:custGeom>
          <a:solidFill>
            <a:schemeClr val="accent4"/>
          </a:solidFill>
        </p:spPr>
        <p:style>
          <a:lnRef idx="1">
            <a:schemeClr val="accent1"/>
          </a:lnRef>
          <a:fillRef idx="3">
            <a:schemeClr val="accent1"/>
          </a:fillRef>
          <a:effectRef idx="2">
            <a:schemeClr val="accent1"/>
          </a:effectRef>
          <a:fontRef idx="minor">
            <a:schemeClr val="lt1"/>
          </a:fontRef>
        </p:style>
        <p:txBody>
          <a:bodyPr vert="vert270" rtlCol="0" anchor="ctr"/>
          <a:lstStyle/>
          <a:p>
            <a:pPr algn="ctr"/>
            <a:endParaRPr lang="en-GB" b="1" dirty="0">
              <a:solidFill>
                <a:schemeClr val="accent2">
                  <a:lumMod val="60000"/>
                  <a:lumOff val="40000"/>
                </a:schemeClr>
              </a:solidFill>
            </a:endParaRPr>
          </a:p>
        </p:txBody>
      </p:sp>
      <p:sp>
        <p:nvSpPr>
          <p:cNvPr id="9" name="Freeform 8"/>
          <p:cNvSpPr/>
          <p:nvPr/>
        </p:nvSpPr>
        <p:spPr>
          <a:xfrm rot="5400000">
            <a:off x="4075115" y="2415837"/>
            <a:ext cx="4324108" cy="2849627"/>
          </a:xfrm>
          <a:custGeom>
            <a:avLst/>
            <a:gdLst>
              <a:gd name="connsiteX0" fmla="*/ 0 w 3636061"/>
              <a:gd name="connsiteY0" fmla="*/ 1783859 h 2215665"/>
              <a:gd name="connsiteX1" fmla="*/ 6578 w 3636061"/>
              <a:gd name="connsiteY1" fmla="*/ 1652341 h 2215665"/>
              <a:gd name="connsiteX2" fmla="*/ 1820103 w 3636061"/>
              <a:gd name="connsiteY2" fmla="*/ 0 h 2215665"/>
              <a:gd name="connsiteX3" fmla="*/ 3633628 w 3636061"/>
              <a:gd name="connsiteY3" fmla="*/ 1652341 h 2215665"/>
              <a:gd name="connsiteX4" fmla="*/ 3636061 w 3636061"/>
              <a:gd name="connsiteY4" fmla="*/ 1700989 h 2215665"/>
              <a:gd name="connsiteX5" fmla="*/ 3624526 w 3636061"/>
              <a:gd name="connsiteY5" fmla="*/ 1662839 h 2215665"/>
              <a:gd name="connsiteX6" fmla="*/ 2731571 w 3636061"/>
              <a:gd name="connsiteY6" fmla="*/ 1295402 h 2215665"/>
              <a:gd name="connsiteX7" fmla="*/ 1820103 w 3636061"/>
              <a:gd name="connsiteY7" fmla="*/ 1755534 h 2215665"/>
              <a:gd name="connsiteX8" fmla="*/ 908634 w 3636061"/>
              <a:gd name="connsiteY8" fmla="*/ 2215665 h 2215665"/>
              <a:gd name="connsiteX9" fmla="*/ 1871 w 3636061"/>
              <a:gd name="connsiteY9" fmla="*/ 1802558 h 2215665"/>
              <a:gd name="connsiteX10" fmla="*/ 0 w 3636061"/>
              <a:gd name="connsiteY10" fmla="*/ 1783859 h 2215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636061" h="2215665">
                <a:moveTo>
                  <a:pt x="0" y="1783859"/>
                </a:moveTo>
                <a:lnTo>
                  <a:pt x="6578" y="1652341"/>
                </a:lnTo>
                <a:cubicBezTo>
                  <a:pt x="99930" y="724245"/>
                  <a:pt x="876246" y="0"/>
                  <a:pt x="1820103" y="0"/>
                </a:cubicBezTo>
                <a:cubicBezTo>
                  <a:pt x="2763959" y="0"/>
                  <a:pt x="3540276" y="724245"/>
                  <a:pt x="3633628" y="1652341"/>
                </a:cubicBezTo>
                <a:lnTo>
                  <a:pt x="3636061" y="1700989"/>
                </a:lnTo>
                <a:lnTo>
                  <a:pt x="3624526" y="1662839"/>
                </a:lnTo>
                <a:cubicBezTo>
                  <a:pt x="3539554" y="1453228"/>
                  <a:pt x="3172129" y="1295402"/>
                  <a:pt x="2731571" y="1295402"/>
                </a:cubicBezTo>
                <a:cubicBezTo>
                  <a:pt x="2228076" y="1295402"/>
                  <a:pt x="1820103" y="1501542"/>
                  <a:pt x="1820103" y="1755534"/>
                </a:cubicBezTo>
                <a:cubicBezTo>
                  <a:pt x="1820103" y="2009526"/>
                  <a:pt x="1412129" y="2215665"/>
                  <a:pt x="908634" y="2215665"/>
                </a:cubicBezTo>
                <a:cubicBezTo>
                  <a:pt x="436607" y="2215665"/>
                  <a:pt x="48535" y="2034488"/>
                  <a:pt x="1871" y="1802558"/>
                </a:cubicBezTo>
                <a:lnTo>
                  <a:pt x="0" y="1783859"/>
                </a:lnTo>
                <a:close/>
              </a:path>
            </a:pathLst>
          </a:custGeom>
          <a:solidFill>
            <a:schemeClr val="tx2">
              <a:lumMod val="60000"/>
              <a:lumOff val="40000"/>
            </a:schemeClr>
          </a:solidFill>
        </p:spPr>
        <p:style>
          <a:lnRef idx="1">
            <a:schemeClr val="accent1"/>
          </a:lnRef>
          <a:fillRef idx="3">
            <a:schemeClr val="accent1"/>
          </a:fillRef>
          <a:effectRef idx="2">
            <a:schemeClr val="accent1"/>
          </a:effectRef>
          <a:fontRef idx="minor">
            <a:schemeClr val="lt1"/>
          </a:fontRef>
        </p:style>
        <p:txBody>
          <a:bodyPr vert="vert270" rtlCol="0" anchor="ctr"/>
          <a:lstStyle/>
          <a:p>
            <a:pPr algn="ctr"/>
            <a:endParaRPr lang="en-GB" sz="1600" b="1" dirty="0">
              <a:solidFill>
                <a:schemeClr val="accent2">
                  <a:lumMod val="60000"/>
                  <a:lumOff val="40000"/>
                </a:schemeClr>
              </a:solidFill>
            </a:endParaRPr>
          </a:p>
        </p:txBody>
      </p:sp>
      <p:sp>
        <p:nvSpPr>
          <p:cNvPr id="6" name="TextBox 5"/>
          <p:cNvSpPr txBox="1"/>
          <p:nvPr/>
        </p:nvSpPr>
        <p:spPr>
          <a:xfrm>
            <a:off x="5471160" y="2517691"/>
            <a:ext cx="1264920" cy="1107996"/>
          </a:xfrm>
          <a:prstGeom prst="rect">
            <a:avLst/>
          </a:prstGeom>
          <a:noFill/>
        </p:spPr>
        <p:txBody>
          <a:bodyPr wrap="square" lIns="0" tIns="0" rIns="0" bIns="0" rtlCol="0">
            <a:spAutoFit/>
          </a:bodyPr>
          <a:lstStyle/>
          <a:p>
            <a:pPr algn="ctr"/>
            <a:r>
              <a:rPr lang="en-GB" b="1" dirty="0">
                <a:solidFill>
                  <a:schemeClr val="accent6"/>
                </a:solidFill>
              </a:rPr>
              <a:t>Community</a:t>
            </a:r>
            <a:br>
              <a:rPr lang="en-GB" b="1" dirty="0">
                <a:solidFill>
                  <a:schemeClr val="accent6"/>
                </a:solidFill>
              </a:rPr>
            </a:br>
            <a:r>
              <a:rPr lang="en-GB" b="1" dirty="0">
                <a:solidFill>
                  <a:schemeClr val="accent6"/>
                </a:solidFill>
              </a:rPr>
              <a:t>defines </a:t>
            </a:r>
          </a:p>
          <a:p>
            <a:pPr algn="ctr"/>
            <a:r>
              <a:rPr lang="en-GB" b="1" dirty="0">
                <a:solidFill>
                  <a:schemeClr val="accent6"/>
                </a:solidFill>
              </a:rPr>
              <a:t>its own </a:t>
            </a:r>
            <a:r>
              <a:rPr lang="en-GB" b="1" dirty="0" smtClean="0">
                <a:solidFill>
                  <a:schemeClr val="accent6"/>
                </a:solidFill>
              </a:rPr>
              <a:t>heritage</a:t>
            </a:r>
            <a:endParaRPr lang="en-GB" dirty="0" smtClean="0">
              <a:solidFill>
                <a:schemeClr val="accent6"/>
              </a:solidFill>
            </a:endParaRPr>
          </a:p>
        </p:txBody>
      </p:sp>
      <p:sp>
        <p:nvSpPr>
          <p:cNvPr id="13" name="TextBox 12"/>
          <p:cNvSpPr txBox="1"/>
          <p:nvPr/>
        </p:nvSpPr>
        <p:spPr>
          <a:xfrm>
            <a:off x="3964585" y="3947160"/>
            <a:ext cx="1379805" cy="1107996"/>
          </a:xfrm>
          <a:prstGeom prst="rect">
            <a:avLst/>
          </a:prstGeom>
          <a:noFill/>
        </p:spPr>
        <p:txBody>
          <a:bodyPr wrap="square" lIns="0" tIns="0" rIns="0" bIns="0" rtlCol="0">
            <a:spAutoFit/>
          </a:bodyPr>
          <a:lstStyle/>
          <a:p>
            <a:pPr algn="ctr"/>
            <a:r>
              <a:rPr lang="en-GB" b="1" dirty="0">
                <a:ln>
                  <a:solidFill>
                    <a:srgbClr val="92D050"/>
                  </a:solidFill>
                </a:ln>
                <a:solidFill>
                  <a:schemeClr val="accent6"/>
                </a:solidFill>
              </a:rPr>
              <a:t>Intangible heritage defines its </a:t>
            </a:r>
            <a:r>
              <a:rPr lang="en-GB" b="1" dirty="0" smtClean="0">
                <a:ln>
                  <a:solidFill>
                    <a:srgbClr val="92D050"/>
                  </a:solidFill>
                </a:ln>
                <a:solidFill>
                  <a:schemeClr val="accent6"/>
                </a:solidFill>
              </a:rPr>
              <a:t>community</a:t>
            </a:r>
            <a:endParaRPr lang="en-GB" dirty="0" smtClean="0">
              <a:ln>
                <a:solidFill>
                  <a:srgbClr val="92D050"/>
                </a:solidFill>
              </a:ln>
              <a:solidFill>
                <a:schemeClr val="accent6"/>
              </a:solidFill>
            </a:endParaRPr>
          </a:p>
        </p:txBody>
      </p:sp>
    </p:spTree>
    <p:extLst>
      <p:ext uri="{BB962C8B-B14F-4D97-AF65-F5344CB8AC3E}">
        <p14:creationId xmlns:p14="http://schemas.microsoft.com/office/powerpoint/2010/main" val="2908025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itre 1"/>
          <p:cNvSpPr>
            <a:spLocks noGrp="1"/>
          </p:cNvSpPr>
          <p:nvPr>
            <p:ph type="title" idx="4294967295"/>
          </p:nvPr>
        </p:nvSpPr>
        <p:spPr>
          <a:xfrm>
            <a:off x="2236448" y="417513"/>
            <a:ext cx="6480175" cy="1046440"/>
          </a:xfrm>
        </p:spPr>
        <p:txBody>
          <a:bodyPr/>
          <a:lstStyle/>
          <a:p>
            <a:pPr eaLnBrk="1" hangingPunct="1"/>
            <a:r>
              <a:rPr lang="en-GB" altLang="en-US" sz="3400" dirty="0" smtClean="0"/>
              <a:t>Too late to turn back: </a:t>
            </a:r>
            <a:r>
              <a:rPr lang="en-GB" altLang="en-US" sz="3400" dirty="0"/>
              <a:t>definitions have consequences</a:t>
            </a:r>
            <a:endParaRPr lang="en-GB" altLang="en-US" sz="3400" dirty="0" smtClean="0"/>
          </a:p>
        </p:txBody>
      </p:sp>
      <p:sp>
        <p:nvSpPr>
          <p:cNvPr id="23" name="Content Placeholder 2"/>
          <p:cNvSpPr>
            <a:spLocks noGrp="1"/>
          </p:cNvSpPr>
          <p:nvPr>
            <p:ph idx="4294967295"/>
          </p:nvPr>
        </p:nvSpPr>
        <p:spPr>
          <a:xfrm>
            <a:off x="2236448" y="1996583"/>
            <a:ext cx="6480175" cy="3299365"/>
          </a:xfrm>
        </p:spPr>
        <p:txBody>
          <a:bodyPr/>
          <a:lstStyle/>
          <a:p>
            <a:r>
              <a:rPr lang="en-US" altLang="en-US" sz="2400" dirty="0" smtClean="0">
                <a:solidFill>
                  <a:schemeClr val="tx1"/>
                </a:solidFill>
              </a:rPr>
              <a:t>Communities, groups or individuals are the only ones who can identify and define their heritage</a:t>
            </a:r>
          </a:p>
          <a:p>
            <a:r>
              <a:rPr lang="en-US" altLang="en-US" sz="2400" dirty="0" smtClean="0">
                <a:solidFill>
                  <a:schemeClr val="tx1"/>
                </a:solidFill>
              </a:rPr>
              <a:t>Hierarchy is anathema to ICH, under the Convention: all heritage is created equal</a:t>
            </a:r>
          </a:p>
          <a:p>
            <a:r>
              <a:rPr lang="en-US" altLang="en-US" sz="2400" dirty="0" smtClean="0">
                <a:solidFill>
                  <a:schemeClr val="tx1"/>
                </a:solidFill>
              </a:rPr>
              <a:t>Value can only be determined by the communities concerned, not by States, experts, connoisseurs, aesthetes (or the Convention’s bodies)</a:t>
            </a:r>
          </a:p>
        </p:txBody>
      </p:sp>
    </p:spTree>
    <p:extLst>
      <p:ext uri="{BB962C8B-B14F-4D97-AF65-F5344CB8AC3E}">
        <p14:creationId xmlns:p14="http://schemas.microsoft.com/office/powerpoint/2010/main" val="16534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xEl>
                                              <p:pRg st="1" end="1"/>
                                            </p:txEl>
                                          </p:spTgt>
                                        </p:tgtEl>
                                        <p:attrNameLst>
                                          <p:attrName>style.visibility</p:attrName>
                                        </p:attrNameLst>
                                      </p:cBhvr>
                                      <p:to>
                                        <p:strVal val="visible"/>
                                      </p:to>
                                    </p:set>
                                    <p:animEffect transition="in" filter="fade">
                                      <p:cBhvr>
                                        <p:cTn id="7" dur="500"/>
                                        <p:tgtEl>
                                          <p:spTgt spid="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
                                            <p:txEl>
                                              <p:pRg st="2" end="2"/>
                                            </p:txEl>
                                          </p:spTgt>
                                        </p:tgtEl>
                                        <p:attrNameLst>
                                          <p:attrName>style.visibility</p:attrName>
                                        </p:attrNameLst>
                                      </p:cBhvr>
                                      <p:to>
                                        <p:strVal val="visible"/>
                                      </p:to>
                                    </p:set>
                                    <p:animEffect transition="in" filter="fade">
                                      <p:cBhvr>
                                        <p:cTn id="12" dur="500"/>
                                        <p:tgtEl>
                                          <p:spTgt spid="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itre 1"/>
          <p:cNvSpPr>
            <a:spLocks noGrp="1"/>
          </p:cNvSpPr>
          <p:nvPr>
            <p:ph type="title" idx="4294967295"/>
          </p:nvPr>
        </p:nvSpPr>
        <p:spPr>
          <a:xfrm>
            <a:off x="2236448" y="417513"/>
            <a:ext cx="6480175" cy="1046440"/>
          </a:xfrm>
        </p:spPr>
        <p:txBody>
          <a:bodyPr/>
          <a:lstStyle/>
          <a:p>
            <a:pPr eaLnBrk="1" hangingPunct="1"/>
            <a:r>
              <a:rPr lang="en-GB" altLang="en-US" sz="3400" dirty="0" smtClean="0"/>
              <a:t>Too late to turn back: </a:t>
            </a:r>
            <a:r>
              <a:rPr lang="en-GB" altLang="en-US" sz="3400" dirty="0"/>
              <a:t>definitions have consequences</a:t>
            </a:r>
            <a:endParaRPr lang="en-GB" altLang="en-US" sz="3400" dirty="0" smtClean="0"/>
          </a:p>
        </p:txBody>
      </p:sp>
      <p:sp>
        <p:nvSpPr>
          <p:cNvPr id="23" name="Content Placeholder 2"/>
          <p:cNvSpPr>
            <a:spLocks noGrp="1"/>
          </p:cNvSpPr>
          <p:nvPr>
            <p:ph idx="4294967295"/>
          </p:nvPr>
        </p:nvSpPr>
        <p:spPr>
          <a:xfrm>
            <a:off x="2236448" y="1996586"/>
            <a:ext cx="6480175" cy="3631763"/>
          </a:xfrm>
        </p:spPr>
        <p:txBody>
          <a:bodyPr/>
          <a:lstStyle/>
          <a:p>
            <a:r>
              <a:rPr lang="en-US" altLang="en-US" sz="2400" dirty="0" smtClean="0">
                <a:solidFill>
                  <a:schemeClr val="tx1"/>
                </a:solidFill>
              </a:rPr>
              <a:t>Authority </a:t>
            </a:r>
            <a:r>
              <a:rPr lang="en-US" altLang="en-US" sz="2400" dirty="0">
                <a:solidFill>
                  <a:schemeClr val="tx1"/>
                </a:solidFill>
              </a:rPr>
              <a:t>of experts no longer extends to deciding on behalf of a community what its heritage </a:t>
            </a:r>
            <a:r>
              <a:rPr lang="en-US" altLang="en-US" sz="2400" dirty="0" smtClean="0">
                <a:solidFill>
                  <a:schemeClr val="tx1"/>
                </a:solidFill>
              </a:rPr>
              <a:t>is</a:t>
            </a:r>
            <a:endParaRPr lang="en-US" altLang="en-US" sz="2400" dirty="0">
              <a:solidFill>
                <a:schemeClr val="tx1"/>
              </a:solidFill>
            </a:endParaRPr>
          </a:p>
          <a:p>
            <a:r>
              <a:rPr lang="en-US" altLang="en-US" sz="2400" dirty="0" smtClean="0">
                <a:solidFill>
                  <a:schemeClr val="tx1"/>
                </a:solidFill>
              </a:rPr>
              <a:t>Only </a:t>
            </a:r>
            <a:r>
              <a:rPr lang="en-US" altLang="en-US" sz="2400" dirty="0">
                <a:solidFill>
                  <a:schemeClr val="tx1"/>
                </a:solidFill>
              </a:rPr>
              <a:t>the communities concerned </a:t>
            </a:r>
            <a:r>
              <a:rPr lang="en-US" altLang="en-US" sz="2400" dirty="0" smtClean="0">
                <a:solidFill>
                  <a:schemeClr val="tx1"/>
                </a:solidFill>
              </a:rPr>
              <a:t>can </a:t>
            </a:r>
            <a:r>
              <a:rPr lang="en-US" altLang="en-US" sz="2400" dirty="0">
                <a:solidFill>
                  <a:schemeClr val="tx1"/>
                </a:solidFill>
              </a:rPr>
              <a:t>safeguard their own heritage, and their widest possible participation is </a:t>
            </a:r>
            <a:r>
              <a:rPr lang="en-US" altLang="en-US" sz="2400" dirty="0" smtClean="0">
                <a:solidFill>
                  <a:schemeClr val="tx1"/>
                </a:solidFill>
              </a:rPr>
              <a:t>essential</a:t>
            </a:r>
          </a:p>
          <a:p>
            <a:r>
              <a:rPr lang="en-US" altLang="en-US" sz="2400" dirty="0" smtClean="0">
                <a:solidFill>
                  <a:schemeClr val="tx1"/>
                </a:solidFill>
              </a:rPr>
              <a:t>Free</a:t>
            </a:r>
            <a:r>
              <a:rPr lang="en-US" altLang="en-US" sz="2400" dirty="0">
                <a:solidFill>
                  <a:schemeClr val="tx1"/>
                </a:solidFill>
              </a:rPr>
              <a:t>, prior and informed consent of the communities, groups or individuals concerned should be secured as a prerequisite to any safeguarding</a:t>
            </a:r>
            <a:endParaRPr lang="en-GB" altLang="en-US" sz="2400" dirty="0">
              <a:solidFill>
                <a:schemeClr val="tx1"/>
              </a:solidFill>
            </a:endParaRPr>
          </a:p>
        </p:txBody>
      </p:sp>
    </p:spTree>
    <p:extLst>
      <p:ext uri="{BB962C8B-B14F-4D97-AF65-F5344CB8AC3E}">
        <p14:creationId xmlns:p14="http://schemas.microsoft.com/office/powerpoint/2010/main" val="2399326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xEl>
                                              <p:pRg st="1" end="1"/>
                                            </p:txEl>
                                          </p:spTgt>
                                        </p:tgtEl>
                                        <p:attrNameLst>
                                          <p:attrName>style.visibility</p:attrName>
                                        </p:attrNameLst>
                                      </p:cBhvr>
                                      <p:to>
                                        <p:strVal val="visible"/>
                                      </p:to>
                                    </p:set>
                                    <p:animEffect transition="in" filter="fade">
                                      <p:cBhvr>
                                        <p:cTn id="7" dur="500"/>
                                        <p:tgtEl>
                                          <p:spTgt spid="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
                                            <p:txEl>
                                              <p:pRg st="2" end="2"/>
                                            </p:txEl>
                                          </p:spTgt>
                                        </p:tgtEl>
                                        <p:attrNameLst>
                                          <p:attrName>style.visibility</p:attrName>
                                        </p:attrNameLst>
                                      </p:cBhvr>
                                      <p:to>
                                        <p:strVal val="visible"/>
                                      </p:to>
                                    </p:set>
                                    <p:animEffect transition="in" filter="fade">
                                      <p:cBhvr>
                                        <p:cTn id="12" dur="500"/>
                                        <p:tgtEl>
                                          <p:spTgt spid="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itre 1"/>
          <p:cNvSpPr>
            <a:spLocks noGrp="1"/>
          </p:cNvSpPr>
          <p:nvPr>
            <p:ph type="title" idx="4294967295"/>
          </p:nvPr>
        </p:nvSpPr>
        <p:spPr>
          <a:xfrm>
            <a:off x="2236448" y="417513"/>
            <a:ext cx="6480175" cy="1046440"/>
          </a:xfrm>
        </p:spPr>
        <p:txBody>
          <a:bodyPr/>
          <a:lstStyle/>
          <a:p>
            <a:pPr eaLnBrk="1" hangingPunct="1"/>
            <a:r>
              <a:rPr lang="en-GB" altLang="en-US" sz="3400" dirty="0"/>
              <a:t>Too late to turn back: definitions </a:t>
            </a:r>
            <a:r>
              <a:rPr lang="en-GB" altLang="en-US" sz="3400" dirty="0" smtClean="0"/>
              <a:t>have consequences</a:t>
            </a:r>
          </a:p>
        </p:txBody>
      </p:sp>
      <p:sp>
        <p:nvSpPr>
          <p:cNvPr id="23" name="Content Placeholder 2"/>
          <p:cNvSpPr>
            <a:spLocks noGrp="1"/>
          </p:cNvSpPr>
          <p:nvPr>
            <p:ph idx="4294967295"/>
          </p:nvPr>
        </p:nvSpPr>
        <p:spPr>
          <a:xfrm>
            <a:off x="2236448" y="2005367"/>
            <a:ext cx="6480175" cy="3724609"/>
          </a:xfrm>
        </p:spPr>
        <p:txBody>
          <a:bodyPr/>
          <a:lstStyle/>
          <a:p>
            <a:pPr marL="0" indent="0">
              <a:buNone/>
            </a:pPr>
            <a:r>
              <a:rPr lang="en-US" altLang="en-US" dirty="0" smtClean="0">
                <a:solidFill>
                  <a:schemeClr val="tx1"/>
                </a:solidFill>
              </a:rPr>
              <a:t>2003: Article 2.1 of the Convention</a:t>
            </a:r>
            <a:endParaRPr lang="en-GB" altLang="en-US" dirty="0" smtClean="0">
              <a:solidFill>
                <a:schemeClr val="tx1"/>
              </a:solidFill>
            </a:endParaRPr>
          </a:p>
          <a:p>
            <a:pPr marL="0" indent="0">
              <a:lnSpc>
                <a:spcPct val="100000"/>
              </a:lnSpc>
              <a:spcBef>
                <a:spcPts val="100"/>
              </a:spcBef>
              <a:spcAft>
                <a:spcPts val="100"/>
              </a:spcAft>
              <a:buNone/>
            </a:pPr>
            <a:r>
              <a:rPr lang="en-GB" sz="2400" dirty="0" smtClean="0">
                <a:solidFill>
                  <a:schemeClr val="tx1"/>
                </a:solidFill>
              </a:rPr>
              <a:t>‘…</a:t>
            </a:r>
            <a:r>
              <a:rPr lang="en-US" sz="2400" dirty="0" smtClean="0">
                <a:solidFill>
                  <a:schemeClr val="tx1"/>
                </a:solidFill>
              </a:rPr>
              <a:t>This </a:t>
            </a:r>
            <a:r>
              <a:rPr lang="en-US" sz="2400" dirty="0">
                <a:solidFill>
                  <a:schemeClr val="tx1"/>
                </a:solidFill>
              </a:rPr>
              <a:t>intangible cultural heritage, transmitted from generation to generation, is constantly recreated by communities and groups in response to their environment, their interaction with nature and their history, and provides them with a sense of identity and continuity, thus promoting respect for cultural diversity and human </a:t>
            </a:r>
            <a:r>
              <a:rPr lang="en-US" sz="2400" dirty="0" smtClean="0">
                <a:solidFill>
                  <a:schemeClr val="tx1"/>
                </a:solidFill>
              </a:rPr>
              <a:t>creativity</a:t>
            </a:r>
            <a:r>
              <a:rPr lang="en-GB" sz="2400" dirty="0" smtClean="0">
                <a:solidFill>
                  <a:schemeClr val="tx1"/>
                </a:solidFill>
              </a:rPr>
              <a:t>….’</a:t>
            </a:r>
            <a:endParaRPr lang="en-GB" altLang="en-US" sz="2400" b="1" dirty="0">
              <a:solidFill>
                <a:schemeClr val="tx1"/>
              </a:solidFill>
            </a:endParaRPr>
          </a:p>
        </p:txBody>
      </p:sp>
    </p:spTree>
    <p:extLst>
      <p:ext uri="{BB962C8B-B14F-4D97-AF65-F5344CB8AC3E}">
        <p14:creationId xmlns:p14="http://schemas.microsoft.com/office/powerpoint/2010/main" val="3480533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23">
                                            <p:txEl>
                                              <p:pRg st="1" end="1"/>
                                            </p:txEl>
                                          </p:spTgt>
                                        </p:tgtEl>
                                        <p:attrNameLst>
                                          <p:attrName>style.visibility</p:attrName>
                                        </p:attrNameLst>
                                      </p:cBhvr>
                                      <p:to>
                                        <p:strVal val="visible"/>
                                      </p:to>
                                    </p:set>
                                    <p:animEffect transition="in" filter="wipe(up)">
                                      <p:cBhvr>
                                        <p:cTn id="7" dur="500"/>
                                        <p:tgtEl>
                                          <p:spTgt spid="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itre 1"/>
          <p:cNvSpPr>
            <a:spLocks noGrp="1"/>
          </p:cNvSpPr>
          <p:nvPr>
            <p:ph type="title" idx="4294967295"/>
          </p:nvPr>
        </p:nvSpPr>
        <p:spPr>
          <a:xfrm>
            <a:off x="2236448" y="417513"/>
            <a:ext cx="6480175" cy="1046440"/>
          </a:xfrm>
        </p:spPr>
        <p:txBody>
          <a:bodyPr/>
          <a:lstStyle/>
          <a:p>
            <a:pPr eaLnBrk="1" hangingPunct="1"/>
            <a:r>
              <a:rPr lang="en-GB" altLang="en-US" sz="3400" dirty="0" smtClean="0"/>
              <a:t>Too late to turn back: </a:t>
            </a:r>
            <a:r>
              <a:rPr lang="en-GB" altLang="en-US" sz="3400" dirty="0"/>
              <a:t>definitions have consequences</a:t>
            </a:r>
            <a:endParaRPr lang="en-GB" altLang="en-US" sz="3400" dirty="0" smtClean="0"/>
          </a:p>
        </p:txBody>
      </p:sp>
      <p:sp>
        <p:nvSpPr>
          <p:cNvPr id="23" name="Content Placeholder 2"/>
          <p:cNvSpPr>
            <a:spLocks noGrp="1"/>
          </p:cNvSpPr>
          <p:nvPr>
            <p:ph idx="4294967295"/>
          </p:nvPr>
        </p:nvSpPr>
        <p:spPr>
          <a:xfrm>
            <a:off x="2236448" y="1996135"/>
            <a:ext cx="6480175" cy="3702552"/>
          </a:xfrm>
        </p:spPr>
        <p:txBody>
          <a:bodyPr/>
          <a:lstStyle/>
          <a:p>
            <a:r>
              <a:rPr lang="en-US" altLang="en-US" sz="2400" dirty="0" smtClean="0">
                <a:solidFill>
                  <a:schemeClr val="tx1"/>
                </a:solidFill>
              </a:rPr>
              <a:t>Constantly recreated, or not: up to community to decide</a:t>
            </a:r>
          </a:p>
          <a:p>
            <a:r>
              <a:rPr lang="en-US" altLang="en-US" sz="2400" dirty="0" smtClean="0">
                <a:solidFill>
                  <a:schemeClr val="tx1"/>
                </a:solidFill>
              </a:rPr>
              <a:t>2003 Preamble: ‘Intangible </a:t>
            </a:r>
            <a:r>
              <a:rPr lang="en-US" altLang="en-US" sz="2400" dirty="0">
                <a:solidFill>
                  <a:schemeClr val="tx1"/>
                </a:solidFill>
              </a:rPr>
              <a:t>cultural heritage is a mainspring of cultural diversity</a:t>
            </a:r>
            <a:r>
              <a:rPr lang="en-US" altLang="en-US" sz="2400" dirty="0" smtClean="0">
                <a:solidFill>
                  <a:schemeClr val="tx1"/>
                </a:solidFill>
              </a:rPr>
              <a:t>’</a:t>
            </a:r>
          </a:p>
          <a:p>
            <a:r>
              <a:rPr lang="en-US" altLang="en-US" sz="2400" dirty="0">
                <a:solidFill>
                  <a:schemeClr val="tx1"/>
                </a:solidFill>
              </a:rPr>
              <a:t>2001 Universal Declaration on Cultural </a:t>
            </a:r>
            <a:r>
              <a:rPr lang="en-US" altLang="en-US" sz="2400" dirty="0" smtClean="0">
                <a:solidFill>
                  <a:schemeClr val="tx1"/>
                </a:solidFill>
              </a:rPr>
              <a:t>Diversity: </a:t>
            </a:r>
            <a:r>
              <a:rPr lang="en-US" altLang="en-US" sz="2400" dirty="0">
                <a:solidFill>
                  <a:schemeClr val="tx1"/>
                </a:solidFill>
              </a:rPr>
              <a:t>‘The </a:t>
            </a:r>
            <a:r>
              <a:rPr lang="en-US" altLang="en-US" sz="2400" dirty="0" err="1">
                <a:solidFill>
                  <a:schemeClr val="tx1"/>
                </a:solidFill>
              </a:rPr>
              <a:t>defence</a:t>
            </a:r>
            <a:r>
              <a:rPr lang="en-US" altLang="en-US" sz="2400" dirty="0">
                <a:solidFill>
                  <a:schemeClr val="tx1"/>
                </a:solidFill>
              </a:rPr>
              <a:t> of cultural diversity is an ethical imperative, inseparable from respect for human </a:t>
            </a:r>
            <a:r>
              <a:rPr lang="en-US" altLang="en-US" sz="2400" dirty="0" smtClean="0">
                <a:solidFill>
                  <a:schemeClr val="tx1"/>
                </a:solidFill>
              </a:rPr>
              <a:t>dignity’</a:t>
            </a:r>
          </a:p>
          <a:p>
            <a:endParaRPr lang="en-GB" altLang="en-US" sz="1800" b="1" dirty="0">
              <a:solidFill>
                <a:schemeClr val="tx1"/>
              </a:solidFill>
            </a:endParaRPr>
          </a:p>
        </p:txBody>
      </p:sp>
    </p:spTree>
    <p:extLst>
      <p:ext uri="{BB962C8B-B14F-4D97-AF65-F5344CB8AC3E}">
        <p14:creationId xmlns:p14="http://schemas.microsoft.com/office/powerpoint/2010/main" val="4022642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xEl>
                                              <p:pRg st="1" end="1"/>
                                            </p:txEl>
                                          </p:spTgt>
                                        </p:tgtEl>
                                        <p:attrNameLst>
                                          <p:attrName>style.visibility</p:attrName>
                                        </p:attrNameLst>
                                      </p:cBhvr>
                                      <p:to>
                                        <p:strVal val="visible"/>
                                      </p:to>
                                    </p:set>
                                    <p:animEffect transition="in" filter="fade">
                                      <p:cBhvr>
                                        <p:cTn id="7" dur="500"/>
                                        <p:tgtEl>
                                          <p:spTgt spid="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
                                            <p:txEl>
                                              <p:pRg st="2" end="2"/>
                                            </p:txEl>
                                          </p:spTgt>
                                        </p:tgtEl>
                                        <p:attrNameLst>
                                          <p:attrName>style.visibility</p:attrName>
                                        </p:attrNameLst>
                                      </p:cBhvr>
                                      <p:to>
                                        <p:strVal val="visible"/>
                                      </p:to>
                                    </p:set>
                                    <p:animEffect transition="in" filter="fade">
                                      <p:cBhvr>
                                        <p:cTn id="12" dur="500"/>
                                        <p:tgtEl>
                                          <p:spTgt spid="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itre 1"/>
          <p:cNvSpPr>
            <a:spLocks noGrp="1"/>
          </p:cNvSpPr>
          <p:nvPr>
            <p:ph type="title" idx="4294967295"/>
          </p:nvPr>
        </p:nvSpPr>
        <p:spPr>
          <a:xfrm>
            <a:off x="2236448" y="417513"/>
            <a:ext cx="6480175" cy="1046440"/>
          </a:xfrm>
        </p:spPr>
        <p:txBody>
          <a:bodyPr/>
          <a:lstStyle/>
          <a:p>
            <a:pPr eaLnBrk="1" hangingPunct="1"/>
            <a:r>
              <a:rPr lang="en-GB" altLang="en-US" sz="3400" dirty="0"/>
              <a:t>Too late to turn back: definitions </a:t>
            </a:r>
            <a:r>
              <a:rPr lang="en-GB" altLang="en-US" sz="3400" dirty="0" smtClean="0"/>
              <a:t>have consequences</a:t>
            </a:r>
          </a:p>
        </p:txBody>
      </p:sp>
      <p:sp>
        <p:nvSpPr>
          <p:cNvPr id="23" name="Content Placeholder 2"/>
          <p:cNvSpPr>
            <a:spLocks noGrp="1"/>
          </p:cNvSpPr>
          <p:nvPr>
            <p:ph idx="4294967295"/>
          </p:nvPr>
        </p:nvSpPr>
        <p:spPr>
          <a:xfrm>
            <a:off x="2236448" y="2005367"/>
            <a:ext cx="6480175" cy="3355277"/>
          </a:xfrm>
        </p:spPr>
        <p:txBody>
          <a:bodyPr/>
          <a:lstStyle/>
          <a:p>
            <a:pPr marL="0" indent="0">
              <a:buNone/>
            </a:pPr>
            <a:r>
              <a:rPr lang="en-US" altLang="en-US" dirty="0" smtClean="0">
                <a:solidFill>
                  <a:schemeClr val="tx1"/>
                </a:solidFill>
              </a:rPr>
              <a:t>2003: Article 2.1 of the Convention</a:t>
            </a:r>
            <a:endParaRPr lang="en-GB" altLang="en-US" dirty="0" smtClean="0">
              <a:solidFill>
                <a:schemeClr val="tx1"/>
              </a:solidFill>
            </a:endParaRPr>
          </a:p>
          <a:p>
            <a:pPr marL="0" indent="0">
              <a:lnSpc>
                <a:spcPct val="100000"/>
              </a:lnSpc>
              <a:spcBef>
                <a:spcPts val="100"/>
              </a:spcBef>
              <a:spcAft>
                <a:spcPts val="100"/>
              </a:spcAft>
              <a:buNone/>
            </a:pPr>
            <a:r>
              <a:rPr lang="en-GB" sz="2400" dirty="0" smtClean="0">
                <a:solidFill>
                  <a:schemeClr val="tx1"/>
                </a:solidFill>
              </a:rPr>
              <a:t>‘…</a:t>
            </a:r>
            <a:r>
              <a:rPr lang="en-US" sz="2400" dirty="0" smtClean="0">
                <a:solidFill>
                  <a:schemeClr val="tx1"/>
                </a:solidFill>
              </a:rPr>
              <a:t>For </a:t>
            </a:r>
            <a:r>
              <a:rPr lang="en-US" sz="2400" dirty="0">
                <a:solidFill>
                  <a:schemeClr val="tx1"/>
                </a:solidFill>
              </a:rPr>
              <a:t>the purposes of this Convention, consideration will be given solely to such intangible cultural heritage as is compatible with existing international human rights instruments, as well as with the requirements of mutual respect among communities, groups and individuals, and of sustainable development.</a:t>
            </a:r>
            <a:r>
              <a:rPr lang="en-GB" sz="2400" dirty="0" smtClean="0">
                <a:solidFill>
                  <a:schemeClr val="tx1"/>
                </a:solidFill>
              </a:rPr>
              <a:t>’</a:t>
            </a:r>
            <a:endParaRPr lang="en-GB" altLang="en-US" sz="2400" b="1" dirty="0">
              <a:solidFill>
                <a:schemeClr val="tx1"/>
              </a:solidFill>
            </a:endParaRPr>
          </a:p>
        </p:txBody>
      </p:sp>
    </p:spTree>
    <p:extLst>
      <p:ext uri="{BB962C8B-B14F-4D97-AF65-F5344CB8AC3E}">
        <p14:creationId xmlns:p14="http://schemas.microsoft.com/office/powerpoint/2010/main" val="3527278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23">
                                            <p:txEl>
                                              <p:pRg st="1" end="1"/>
                                            </p:txEl>
                                          </p:spTgt>
                                        </p:tgtEl>
                                        <p:attrNameLst>
                                          <p:attrName>style.visibility</p:attrName>
                                        </p:attrNameLst>
                                      </p:cBhvr>
                                      <p:to>
                                        <p:strVal val="visible"/>
                                      </p:to>
                                    </p:set>
                                    <p:animEffect transition="in" filter="wipe(up)">
                                      <p:cBhvr>
                                        <p:cTn id="7" dur="500"/>
                                        <p:tgtEl>
                                          <p:spTgt spid="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itre 1"/>
          <p:cNvSpPr>
            <a:spLocks noGrp="1"/>
          </p:cNvSpPr>
          <p:nvPr>
            <p:ph type="title" idx="4294967295"/>
          </p:nvPr>
        </p:nvSpPr>
        <p:spPr>
          <a:xfrm>
            <a:off x="2236448" y="417513"/>
            <a:ext cx="6480175" cy="1046440"/>
          </a:xfrm>
        </p:spPr>
        <p:txBody>
          <a:bodyPr/>
          <a:lstStyle/>
          <a:p>
            <a:pPr eaLnBrk="1" hangingPunct="1"/>
            <a:r>
              <a:rPr lang="en-GB" altLang="en-US" sz="3400" dirty="0"/>
              <a:t>Too late to turn back: definitions have consequences</a:t>
            </a:r>
            <a:endParaRPr lang="en-GB" altLang="en-US" sz="3400" dirty="0" smtClean="0"/>
          </a:p>
        </p:txBody>
      </p:sp>
      <p:graphicFrame>
        <p:nvGraphicFramePr>
          <p:cNvPr id="2" name="Diagram 1"/>
          <p:cNvGraphicFramePr/>
          <p:nvPr>
            <p:extLst>
              <p:ext uri="{D42A27DB-BD31-4B8C-83A1-F6EECF244321}">
                <p14:modId xmlns:p14="http://schemas.microsoft.com/office/powerpoint/2010/main" val="489215036"/>
              </p:ext>
            </p:extLst>
          </p:nvPr>
        </p:nvGraphicFramePr>
        <p:xfrm>
          <a:off x="2330250" y="230208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75990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itre 1"/>
          <p:cNvSpPr>
            <a:spLocks noGrp="1"/>
          </p:cNvSpPr>
          <p:nvPr>
            <p:ph type="title" idx="4294967295"/>
          </p:nvPr>
        </p:nvSpPr>
        <p:spPr>
          <a:xfrm>
            <a:off x="2236448" y="417513"/>
            <a:ext cx="6698830" cy="1046440"/>
          </a:xfrm>
        </p:spPr>
        <p:txBody>
          <a:bodyPr/>
          <a:lstStyle/>
          <a:p>
            <a:pPr eaLnBrk="1" hangingPunct="1"/>
            <a:r>
              <a:rPr lang="en-GB" altLang="en-US" sz="3400" dirty="0"/>
              <a:t>Too late to turn back: </a:t>
            </a:r>
            <a:r>
              <a:rPr lang="en-GB" altLang="en-US" sz="3400" dirty="0" smtClean="0"/>
              <a:t/>
            </a:r>
            <a:br>
              <a:rPr lang="en-GB" altLang="en-US" sz="3400" dirty="0" smtClean="0"/>
            </a:br>
            <a:r>
              <a:rPr lang="en-GB" altLang="en-US" sz="3400" dirty="0" smtClean="0"/>
              <a:t>definitions </a:t>
            </a:r>
            <a:r>
              <a:rPr lang="en-GB" altLang="en-US" sz="3400" dirty="0"/>
              <a:t>have consequences</a:t>
            </a:r>
            <a:endParaRPr lang="en-GB" altLang="en-US" sz="3400" baseline="40000" dirty="0" smtClean="0"/>
          </a:p>
        </p:txBody>
      </p:sp>
      <p:sp>
        <p:nvSpPr>
          <p:cNvPr id="23" name="Content Placeholder 2"/>
          <p:cNvSpPr>
            <a:spLocks noGrp="1"/>
          </p:cNvSpPr>
          <p:nvPr>
            <p:ph idx="4294967295"/>
          </p:nvPr>
        </p:nvSpPr>
        <p:spPr>
          <a:xfrm>
            <a:off x="2236448" y="1998018"/>
            <a:ext cx="6480175" cy="2326791"/>
          </a:xfrm>
        </p:spPr>
        <p:txBody>
          <a:bodyPr/>
          <a:lstStyle/>
          <a:p>
            <a:r>
              <a:rPr lang="en-US" altLang="en-US" sz="2400" dirty="0">
                <a:solidFill>
                  <a:schemeClr val="tx1"/>
                </a:solidFill>
              </a:rPr>
              <a:t>2001 </a:t>
            </a:r>
            <a:r>
              <a:rPr lang="en-US" altLang="en-US" sz="2400" dirty="0" smtClean="0">
                <a:solidFill>
                  <a:schemeClr val="tx1"/>
                </a:solidFill>
              </a:rPr>
              <a:t>Universal Declaration </a:t>
            </a:r>
            <a:r>
              <a:rPr lang="en-US" altLang="en-US" sz="2400" dirty="0">
                <a:solidFill>
                  <a:schemeClr val="tx1"/>
                </a:solidFill>
              </a:rPr>
              <a:t>on Cultural </a:t>
            </a:r>
            <a:r>
              <a:rPr lang="en-US" altLang="en-US" sz="2400" dirty="0" smtClean="0">
                <a:solidFill>
                  <a:schemeClr val="tx1"/>
                </a:solidFill>
              </a:rPr>
              <a:t>Diversity: ‘</a:t>
            </a:r>
            <a:r>
              <a:rPr lang="en-US" altLang="en-US" sz="2400" dirty="0">
                <a:solidFill>
                  <a:schemeClr val="tx1"/>
                </a:solidFill>
              </a:rPr>
              <a:t>respect for the diversity of cultures, tolerance, dialogue and cooperation, in a climate of mutual trust and understanding are among the best guarantees of international peace and security’</a:t>
            </a:r>
            <a:endParaRPr lang="en-GB" altLang="en-US" sz="2400" dirty="0" smtClean="0">
              <a:solidFill>
                <a:schemeClr val="tx1"/>
              </a:solidFill>
            </a:endParaRPr>
          </a:p>
        </p:txBody>
      </p:sp>
    </p:spTree>
    <p:extLst>
      <p:ext uri="{BB962C8B-B14F-4D97-AF65-F5344CB8AC3E}">
        <p14:creationId xmlns:p14="http://schemas.microsoft.com/office/powerpoint/2010/main" val="1210231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itre 1"/>
          <p:cNvSpPr>
            <a:spLocks noGrp="1"/>
          </p:cNvSpPr>
          <p:nvPr>
            <p:ph type="title" idx="4294967295"/>
          </p:nvPr>
        </p:nvSpPr>
        <p:spPr>
          <a:xfrm>
            <a:off x="2236448" y="417513"/>
            <a:ext cx="6698830" cy="1046440"/>
          </a:xfrm>
        </p:spPr>
        <p:txBody>
          <a:bodyPr/>
          <a:lstStyle/>
          <a:p>
            <a:pPr eaLnBrk="1" hangingPunct="1"/>
            <a:r>
              <a:rPr lang="en-GB" altLang="en-US" sz="3400" dirty="0"/>
              <a:t>Too late to turn back: </a:t>
            </a:r>
            <a:r>
              <a:rPr lang="en-GB" altLang="en-US" sz="3400" dirty="0" smtClean="0"/>
              <a:t/>
            </a:r>
            <a:br>
              <a:rPr lang="en-GB" altLang="en-US" sz="3400" dirty="0" smtClean="0"/>
            </a:br>
            <a:r>
              <a:rPr lang="en-GB" altLang="en-US" sz="3400" dirty="0" smtClean="0"/>
              <a:t>definitions </a:t>
            </a:r>
            <a:r>
              <a:rPr lang="en-GB" altLang="en-US" sz="3400" dirty="0"/>
              <a:t>have consequences</a:t>
            </a:r>
            <a:endParaRPr lang="en-GB" altLang="en-US" sz="3400" baseline="40000" dirty="0" smtClean="0"/>
          </a:p>
        </p:txBody>
      </p:sp>
      <p:sp>
        <p:nvSpPr>
          <p:cNvPr id="23" name="Content Placeholder 2"/>
          <p:cNvSpPr>
            <a:spLocks noGrp="1"/>
          </p:cNvSpPr>
          <p:nvPr>
            <p:ph idx="4294967295"/>
          </p:nvPr>
        </p:nvSpPr>
        <p:spPr>
          <a:xfrm>
            <a:off x="2236448" y="1998018"/>
            <a:ext cx="6480175" cy="3477875"/>
          </a:xfrm>
        </p:spPr>
        <p:txBody>
          <a:bodyPr/>
          <a:lstStyle/>
          <a:p>
            <a:r>
              <a:rPr lang="en-GB" altLang="en-US" sz="2400" dirty="0" smtClean="0">
                <a:solidFill>
                  <a:schemeClr val="tx1"/>
                </a:solidFill>
              </a:rPr>
              <a:t>Convention recognizes that intangible cultural heritage is a guarantee of sustainable development</a:t>
            </a:r>
          </a:p>
          <a:p>
            <a:r>
              <a:rPr lang="en-US" altLang="en-US" sz="2400" dirty="0">
                <a:solidFill>
                  <a:schemeClr val="tx1"/>
                </a:solidFill>
              </a:rPr>
              <a:t>1997 UNESCO Declaration on the Responsibilities of the Present Generations towards Future </a:t>
            </a:r>
            <a:r>
              <a:rPr lang="en-US" altLang="en-US" sz="2400" dirty="0" smtClean="0">
                <a:solidFill>
                  <a:schemeClr val="tx1"/>
                </a:solidFill>
              </a:rPr>
              <a:t>Generations: ‘</a:t>
            </a:r>
            <a:r>
              <a:rPr lang="en-US" altLang="en-US" sz="2400" dirty="0">
                <a:solidFill>
                  <a:schemeClr val="tx1"/>
                </a:solidFill>
              </a:rPr>
              <a:t>The present generations have the responsibility of ensuring that the needs and interests of present and future generations are fully safeguarded.’</a:t>
            </a:r>
            <a:endParaRPr lang="en-GB" altLang="en-US" sz="2400" dirty="0" smtClean="0">
              <a:solidFill>
                <a:schemeClr val="tx1"/>
              </a:solidFill>
            </a:endParaRPr>
          </a:p>
        </p:txBody>
      </p:sp>
    </p:spTree>
    <p:extLst>
      <p:ext uri="{BB962C8B-B14F-4D97-AF65-F5344CB8AC3E}">
        <p14:creationId xmlns:p14="http://schemas.microsoft.com/office/powerpoint/2010/main" val="2278441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ontent Placeholder 2"/>
          <p:cNvSpPr>
            <a:spLocks noGrp="1"/>
          </p:cNvSpPr>
          <p:nvPr>
            <p:ph idx="4294967295"/>
          </p:nvPr>
        </p:nvSpPr>
        <p:spPr>
          <a:xfrm>
            <a:off x="2236448" y="2005367"/>
            <a:ext cx="6480175" cy="2012859"/>
          </a:xfrm>
        </p:spPr>
        <p:txBody>
          <a:bodyPr/>
          <a:lstStyle/>
          <a:p>
            <a:r>
              <a:rPr lang="en-GB" altLang="en-US" b="1" dirty="0" smtClean="0">
                <a:solidFill>
                  <a:schemeClr val="tx1"/>
                </a:solidFill>
              </a:rPr>
              <a:t>Landmarks along the journey</a:t>
            </a:r>
          </a:p>
          <a:p>
            <a:r>
              <a:rPr lang="en-GB" altLang="en-US" dirty="0" smtClean="0">
                <a:solidFill>
                  <a:schemeClr val="tx1"/>
                </a:solidFill>
              </a:rPr>
              <a:t>Arriving at a definition</a:t>
            </a:r>
          </a:p>
          <a:p>
            <a:r>
              <a:rPr lang="en-GB" altLang="en-US" b="1" dirty="0" smtClean="0">
                <a:solidFill>
                  <a:schemeClr val="tx1"/>
                </a:solidFill>
              </a:rPr>
              <a:t>Definitions have consequences</a:t>
            </a:r>
          </a:p>
          <a:p>
            <a:r>
              <a:rPr lang="en-GB" altLang="en-US" dirty="0" smtClean="0">
                <a:solidFill>
                  <a:schemeClr val="tx1"/>
                </a:solidFill>
              </a:rPr>
              <a:t>Discussion</a:t>
            </a:r>
            <a:endParaRPr lang="en-GB" altLang="en-US" b="1" dirty="0">
              <a:solidFill>
                <a:schemeClr val="tx1"/>
              </a:solidFill>
            </a:endParaRPr>
          </a:p>
        </p:txBody>
      </p:sp>
      <p:sp>
        <p:nvSpPr>
          <p:cNvPr id="4" name="Titre 1"/>
          <p:cNvSpPr txBox="1">
            <a:spLocks/>
          </p:cNvSpPr>
          <p:nvPr/>
        </p:nvSpPr>
        <p:spPr bwMode="auto">
          <a:xfrm>
            <a:off x="2236448" y="417513"/>
            <a:ext cx="6480175" cy="1046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lgn="l" defTabSz="457200" rtl="0" fontAlgn="base">
              <a:spcBef>
                <a:spcPct val="0"/>
              </a:spcBef>
              <a:spcAft>
                <a:spcPct val="0"/>
              </a:spcAft>
              <a:defRPr sz="3200" b="1" kern="1200">
                <a:solidFill>
                  <a:schemeClr val="tx1"/>
                </a:solidFill>
                <a:latin typeface="+mj-lt"/>
                <a:ea typeface="+mj-ea"/>
                <a:cs typeface="+mj-cs"/>
              </a:defRPr>
            </a:lvl1pPr>
            <a:lvl2pPr algn="l" defTabSz="457200" rtl="0" fontAlgn="base">
              <a:spcBef>
                <a:spcPct val="0"/>
              </a:spcBef>
              <a:spcAft>
                <a:spcPct val="0"/>
              </a:spcAft>
              <a:defRPr sz="3200" b="1">
                <a:solidFill>
                  <a:schemeClr val="tx1"/>
                </a:solidFill>
                <a:latin typeface="Arial" pitchFamily="34" charset="0"/>
              </a:defRPr>
            </a:lvl2pPr>
            <a:lvl3pPr algn="l" defTabSz="457200" rtl="0" fontAlgn="base">
              <a:spcBef>
                <a:spcPct val="0"/>
              </a:spcBef>
              <a:spcAft>
                <a:spcPct val="0"/>
              </a:spcAft>
              <a:defRPr sz="3200" b="1">
                <a:solidFill>
                  <a:schemeClr val="tx1"/>
                </a:solidFill>
                <a:latin typeface="Arial" pitchFamily="34" charset="0"/>
              </a:defRPr>
            </a:lvl3pPr>
            <a:lvl4pPr algn="l" defTabSz="457200" rtl="0" fontAlgn="base">
              <a:spcBef>
                <a:spcPct val="0"/>
              </a:spcBef>
              <a:spcAft>
                <a:spcPct val="0"/>
              </a:spcAft>
              <a:defRPr sz="3200" b="1">
                <a:solidFill>
                  <a:schemeClr val="tx1"/>
                </a:solidFill>
                <a:latin typeface="Arial" pitchFamily="34" charset="0"/>
              </a:defRPr>
            </a:lvl4pPr>
            <a:lvl5pPr algn="l" defTabSz="457200" rtl="0" fontAlgn="base">
              <a:spcBef>
                <a:spcPct val="0"/>
              </a:spcBef>
              <a:spcAft>
                <a:spcPct val="0"/>
              </a:spcAft>
              <a:defRPr sz="3200" b="1">
                <a:solidFill>
                  <a:schemeClr val="tx1"/>
                </a:solidFill>
                <a:latin typeface="Arial" pitchFamily="34" charset="0"/>
              </a:defRPr>
            </a:lvl5pPr>
            <a:lvl6pPr marL="457200" algn="l" defTabSz="457200" rtl="0" fontAlgn="base">
              <a:spcBef>
                <a:spcPct val="0"/>
              </a:spcBef>
              <a:spcAft>
                <a:spcPct val="0"/>
              </a:spcAft>
              <a:defRPr sz="3200" b="1">
                <a:solidFill>
                  <a:schemeClr val="tx1"/>
                </a:solidFill>
                <a:latin typeface="Arial" pitchFamily="34" charset="0"/>
              </a:defRPr>
            </a:lvl6pPr>
            <a:lvl7pPr marL="914400" algn="l" defTabSz="457200" rtl="0" fontAlgn="base">
              <a:spcBef>
                <a:spcPct val="0"/>
              </a:spcBef>
              <a:spcAft>
                <a:spcPct val="0"/>
              </a:spcAft>
              <a:defRPr sz="3200" b="1">
                <a:solidFill>
                  <a:schemeClr val="tx1"/>
                </a:solidFill>
                <a:latin typeface="Arial" pitchFamily="34" charset="0"/>
              </a:defRPr>
            </a:lvl7pPr>
            <a:lvl8pPr marL="1371600" algn="l" defTabSz="457200" rtl="0" fontAlgn="base">
              <a:spcBef>
                <a:spcPct val="0"/>
              </a:spcBef>
              <a:spcAft>
                <a:spcPct val="0"/>
              </a:spcAft>
              <a:defRPr sz="3200" b="1">
                <a:solidFill>
                  <a:schemeClr val="tx1"/>
                </a:solidFill>
                <a:latin typeface="Arial" pitchFamily="34" charset="0"/>
              </a:defRPr>
            </a:lvl8pPr>
            <a:lvl9pPr marL="1828800" algn="l" defTabSz="457200" rtl="0" fontAlgn="base">
              <a:spcBef>
                <a:spcPct val="0"/>
              </a:spcBef>
              <a:spcAft>
                <a:spcPct val="0"/>
              </a:spcAft>
              <a:defRPr sz="3200" b="1">
                <a:solidFill>
                  <a:schemeClr val="tx1"/>
                </a:solidFill>
                <a:latin typeface="Arial" pitchFamily="34" charset="0"/>
              </a:defRPr>
            </a:lvl9pPr>
          </a:lstStyle>
          <a:p>
            <a:r>
              <a:rPr lang="en-GB" altLang="en-US" sz="3400" dirty="0" smtClean="0"/>
              <a:t>Taking the Convention seriously</a:t>
            </a:r>
          </a:p>
        </p:txBody>
      </p:sp>
    </p:spTree>
    <p:extLst>
      <p:ext uri="{BB962C8B-B14F-4D97-AF65-F5344CB8AC3E}">
        <p14:creationId xmlns:p14="http://schemas.microsoft.com/office/powerpoint/2010/main" val="203349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itre 1"/>
          <p:cNvSpPr>
            <a:spLocks noGrp="1"/>
          </p:cNvSpPr>
          <p:nvPr>
            <p:ph type="title" idx="4294967295"/>
          </p:nvPr>
        </p:nvSpPr>
        <p:spPr>
          <a:xfrm>
            <a:off x="2236448" y="417513"/>
            <a:ext cx="6698830" cy="1046440"/>
          </a:xfrm>
        </p:spPr>
        <p:txBody>
          <a:bodyPr/>
          <a:lstStyle/>
          <a:p>
            <a:pPr eaLnBrk="1" hangingPunct="1"/>
            <a:r>
              <a:rPr lang="en-GB" altLang="en-US" sz="3400" dirty="0"/>
              <a:t>Too late to turn back: </a:t>
            </a:r>
            <a:r>
              <a:rPr lang="en-GB" altLang="en-US" sz="3400" dirty="0" smtClean="0"/>
              <a:t/>
            </a:r>
            <a:br>
              <a:rPr lang="en-GB" altLang="en-US" sz="3400" dirty="0" smtClean="0"/>
            </a:br>
            <a:r>
              <a:rPr lang="en-GB" altLang="en-US" sz="3400" dirty="0" smtClean="0"/>
              <a:t>definitions </a:t>
            </a:r>
            <a:r>
              <a:rPr lang="en-GB" altLang="en-US" sz="3400" dirty="0"/>
              <a:t>have consequences</a:t>
            </a:r>
            <a:endParaRPr lang="en-GB" altLang="en-US" sz="3400" baseline="40000" dirty="0" smtClean="0"/>
          </a:p>
        </p:txBody>
      </p:sp>
      <p:sp>
        <p:nvSpPr>
          <p:cNvPr id="23" name="Content Placeholder 2"/>
          <p:cNvSpPr>
            <a:spLocks noGrp="1"/>
          </p:cNvSpPr>
          <p:nvPr>
            <p:ph idx="4294967295"/>
          </p:nvPr>
        </p:nvSpPr>
        <p:spPr>
          <a:xfrm>
            <a:off x="2236448" y="1998018"/>
            <a:ext cx="6480175" cy="3145476"/>
          </a:xfrm>
        </p:spPr>
        <p:txBody>
          <a:bodyPr/>
          <a:lstStyle/>
          <a:p>
            <a:r>
              <a:rPr lang="en-GB" altLang="en-US" sz="2400" dirty="0" smtClean="0">
                <a:solidFill>
                  <a:schemeClr val="tx1"/>
                </a:solidFill>
              </a:rPr>
              <a:t>2003 Convention Preamble: </a:t>
            </a:r>
            <a:r>
              <a:rPr lang="en-US" altLang="en-US" sz="2400" dirty="0">
                <a:solidFill>
                  <a:schemeClr val="tx1"/>
                </a:solidFill>
              </a:rPr>
              <a:t>‘the universal will and the common concern to safeguard’ the intangible cultural heritage of humanity</a:t>
            </a:r>
            <a:endParaRPr lang="en-GB" altLang="en-US" sz="2400" dirty="0" smtClean="0">
              <a:solidFill>
                <a:schemeClr val="tx1"/>
              </a:solidFill>
            </a:endParaRPr>
          </a:p>
          <a:p>
            <a:r>
              <a:rPr lang="en-US" altLang="en-US" sz="2400" dirty="0" smtClean="0">
                <a:solidFill>
                  <a:schemeClr val="tx1"/>
                </a:solidFill>
              </a:rPr>
              <a:t>Article 19: ‘the </a:t>
            </a:r>
            <a:r>
              <a:rPr lang="en-US" altLang="en-US" sz="2400" dirty="0">
                <a:solidFill>
                  <a:schemeClr val="tx1"/>
                </a:solidFill>
              </a:rPr>
              <a:t>safeguarding of intangible cultural heritage is of general interest to humanity’, and States Parties ‘undertake to cooperate at the bilateral, subregional, regional and international levels’ to that end</a:t>
            </a:r>
            <a:endParaRPr lang="en-GB" altLang="en-US" sz="2400" dirty="0" smtClean="0">
              <a:solidFill>
                <a:schemeClr val="tx1"/>
              </a:solidFill>
            </a:endParaRPr>
          </a:p>
        </p:txBody>
      </p:sp>
    </p:spTree>
    <p:extLst>
      <p:ext uri="{BB962C8B-B14F-4D97-AF65-F5344CB8AC3E}">
        <p14:creationId xmlns:p14="http://schemas.microsoft.com/office/powerpoint/2010/main" val="3793165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itre 1"/>
          <p:cNvSpPr>
            <a:spLocks noGrp="1"/>
          </p:cNvSpPr>
          <p:nvPr>
            <p:ph type="title" idx="4294967295"/>
          </p:nvPr>
        </p:nvSpPr>
        <p:spPr>
          <a:xfrm>
            <a:off x="2236448" y="417513"/>
            <a:ext cx="6480175" cy="1046440"/>
          </a:xfrm>
        </p:spPr>
        <p:txBody>
          <a:bodyPr/>
          <a:lstStyle/>
          <a:p>
            <a:pPr eaLnBrk="1" hangingPunct="1"/>
            <a:r>
              <a:rPr lang="en-GB" altLang="en-US" sz="3400" dirty="0"/>
              <a:t>Too late to turn back: definitions have consequences</a:t>
            </a:r>
            <a:endParaRPr lang="en-GB" altLang="en-US" sz="3400" dirty="0" smtClean="0"/>
          </a:p>
        </p:txBody>
      </p:sp>
      <p:graphicFrame>
        <p:nvGraphicFramePr>
          <p:cNvPr id="2" name="Diagram 1"/>
          <p:cNvGraphicFramePr/>
          <p:nvPr>
            <p:extLst>
              <p:ext uri="{D42A27DB-BD31-4B8C-83A1-F6EECF244321}">
                <p14:modId xmlns:p14="http://schemas.microsoft.com/office/powerpoint/2010/main" val="86290938"/>
              </p:ext>
            </p:extLst>
          </p:nvPr>
        </p:nvGraphicFramePr>
        <p:xfrm>
          <a:off x="2349913" y="2282423"/>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45596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itre 1"/>
          <p:cNvSpPr>
            <a:spLocks noGrp="1"/>
          </p:cNvSpPr>
          <p:nvPr>
            <p:ph type="title" idx="4294967295"/>
          </p:nvPr>
        </p:nvSpPr>
        <p:spPr>
          <a:xfrm>
            <a:off x="2236448" y="417513"/>
            <a:ext cx="6698830" cy="1046440"/>
          </a:xfrm>
        </p:spPr>
        <p:txBody>
          <a:bodyPr/>
          <a:lstStyle/>
          <a:p>
            <a:pPr eaLnBrk="1" hangingPunct="1"/>
            <a:r>
              <a:rPr lang="en-GB" altLang="en-US" sz="3400" dirty="0"/>
              <a:t>Too late to turn back: </a:t>
            </a:r>
            <a:r>
              <a:rPr lang="en-GB" altLang="en-US" sz="3400" dirty="0" smtClean="0"/>
              <a:t/>
            </a:r>
            <a:br>
              <a:rPr lang="en-GB" altLang="en-US" sz="3400" dirty="0" smtClean="0"/>
            </a:br>
            <a:r>
              <a:rPr lang="en-GB" altLang="en-US" sz="3400" dirty="0" smtClean="0"/>
              <a:t>definitions </a:t>
            </a:r>
            <a:r>
              <a:rPr lang="en-GB" altLang="en-US" sz="3400" dirty="0"/>
              <a:t>have consequences</a:t>
            </a:r>
            <a:endParaRPr lang="en-GB" altLang="en-US" sz="3400" baseline="40000" dirty="0" smtClean="0"/>
          </a:p>
        </p:txBody>
      </p:sp>
      <p:sp>
        <p:nvSpPr>
          <p:cNvPr id="23" name="Content Placeholder 2"/>
          <p:cNvSpPr>
            <a:spLocks noGrp="1"/>
          </p:cNvSpPr>
          <p:nvPr>
            <p:ph idx="4294967295"/>
          </p:nvPr>
        </p:nvSpPr>
        <p:spPr>
          <a:xfrm>
            <a:off x="2236448" y="1998018"/>
            <a:ext cx="6480175" cy="3785652"/>
          </a:xfrm>
        </p:spPr>
        <p:txBody>
          <a:bodyPr/>
          <a:lstStyle/>
          <a:p>
            <a:r>
              <a:rPr lang="en-GB" altLang="en-US" sz="2400" dirty="0" smtClean="0">
                <a:solidFill>
                  <a:schemeClr val="tx1"/>
                </a:solidFill>
              </a:rPr>
              <a:t>Only communities possess specific intangible cultural heritage – it is not the property of States, nations, humanity</a:t>
            </a:r>
          </a:p>
          <a:p>
            <a:r>
              <a:rPr lang="en-GB" altLang="en-US" sz="2400" dirty="0" smtClean="0">
                <a:solidFill>
                  <a:schemeClr val="tx1"/>
                </a:solidFill>
              </a:rPr>
              <a:t>States are responsible for the heritage on their territories, not for ‘their’ heritage</a:t>
            </a:r>
          </a:p>
          <a:p>
            <a:r>
              <a:rPr lang="en-GB" altLang="en-US" sz="2400" dirty="0" smtClean="0">
                <a:solidFill>
                  <a:schemeClr val="tx1"/>
                </a:solidFill>
              </a:rPr>
              <a:t>Benefits of exploiting heritage should flow above all to the communities concerned</a:t>
            </a:r>
          </a:p>
          <a:p>
            <a:r>
              <a:rPr lang="en-GB" altLang="en-US" sz="2400" dirty="0">
                <a:solidFill>
                  <a:schemeClr val="tx1"/>
                </a:solidFill>
              </a:rPr>
              <a:t>Value</a:t>
            </a:r>
            <a:r>
              <a:rPr lang="en-GB" altLang="en-US" sz="2400" baseline="40000" dirty="0">
                <a:solidFill>
                  <a:schemeClr val="tx1"/>
                </a:solidFill>
              </a:rPr>
              <a:t>(cultural)</a:t>
            </a:r>
            <a:r>
              <a:rPr lang="en-GB" altLang="en-US" sz="2400" dirty="0">
                <a:solidFill>
                  <a:schemeClr val="tx1"/>
                </a:solidFill>
              </a:rPr>
              <a:t> to communities concerned cannot be overwhelmed by pursuit of Value</a:t>
            </a:r>
            <a:r>
              <a:rPr lang="en-GB" altLang="en-US" sz="2400" baseline="40000" dirty="0">
                <a:solidFill>
                  <a:schemeClr val="tx1"/>
                </a:solidFill>
              </a:rPr>
              <a:t>(economic</a:t>
            </a:r>
            <a:r>
              <a:rPr lang="en-GB" altLang="en-US" sz="2400" baseline="40000" dirty="0" smtClean="0">
                <a:solidFill>
                  <a:schemeClr val="tx1"/>
                </a:solidFill>
              </a:rPr>
              <a:t>)</a:t>
            </a:r>
            <a:endParaRPr lang="en-GB" altLang="en-US" sz="2400" dirty="0" smtClean="0">
              <a:solidFill>
                <a:schemeClr val="tx1"/>
              </a:solidFill>
            </a:endParaRPr>
          </a:p>
        </p:txBody>
      </p:sp>
    </p:spTree>
    <p:extLst>
      <p:ext uri="{BB962C8B-B14F-4D97-AF65-F5344CB8AC3E}">
        <p14:creationId xmlns:p14="http://schemas.microsoft.com/office/powerpoint/2010/main" val="637342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animEffect transition="in" filter="fade">
                                      <p:cBhvr>
                                        <p:cTn id="7" dur="500"/>
                                        <p:tgtEl>
                                          <p:spTgt spid="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xEl>
                                              <p:pRg st="1" end="1"/>
                                            </p:txEl>
                                          </p:spTgt>
                                        </p:tgtEl>
                                        <p:attrNameLst>
                                          <p:attrName>style.visibility</p:attrName>
                                        </p:attrNameLst>
                                      </p:cBhvr>
                                      <p:to>
                                        <p:strVal val="visible"/>
                                      </p:to>
                                    </p:set>
                                    <p:animEffect transition="in" filter="fade">
                                      <p:cBhvr>
                                        <p:cTn id="12" dur="500"/>
                                        <p:tgtEl>
                                          <p:spTgt spid="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xEl>
                                              <p:pRg st="2" end="2"/>
                                            </p:txEl>
                                          </p:spTgt>
                                        </p:tgtEl>
                                        <p:attrNameLst>
                                          <p:attrName>style.visibility</p:attrName>
                                        </p:attrNameLst>
                                      </p:cBhvr>
                                      <p:to>
                                        <p:strVal val="visible"/>
                                      </p:to>
                                    </p:set>
                                    <p:animEffect transition="in" filter="fade">
                                      <p:cBhvr>
                                        <p:cTn id="17" dur="500"/>
                                        <p:tgtEl>
                                          <p:spTgt spid="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
                                            <p:txEl>
                                              <p:pRg st="3" end="3"/>
                                            </p:txEl>
                                          </p:spTgt>
                                        </p:tgtEl>
                                        <p:attrNameLst>
                                          <p:attrName>style.visibility</p:attrName>
                                        </p:attrNameLst>
                                      </p:cBhvr>
                                      <p:to>
                                        <p:strVal val="visible"/>
                                      </p:to>
                                    </p:set>
                                    <p:animEffect transition="in" filter="fade">
                                      <p:cBhvr>
                                        <p:cTn id="22" dur="500"/>
                                        <p:tgtEl>
                                          <p:spTgt spid="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Content Placeholder 2"/>
          <p:cNvSpPr>
            <a:spLocks noGrp="1"/>
          </p:cNvSpPr>
          <p:nvPr>
            <p:ph idx="4294967295"/>
          </p:nvPr>
        </p:nvSpPr>
        <p:spPr>
          <a:xfrm>
            <a:off x="2236448" y="2045942"/>
            <a:ext cx="6480175" cy="4222694"/>
          </a:xfrm>
        </p:spPr>
        <p:txBody>
          <a:bodyPr/>
          <a:lstStyle/>
          <a:p>
            <a:pPr marL="0" indent="0">
              <a:buNone/>
            </a:pPr>
            <a:endParaRPr lang="en-US" altLang="en-US" sz="2400" dirty="0" smtClean="0">
              <a:solidFill>
                <a:schemeClr val="tx1"/>
              </a:solidFill>
            </a:endParaRPr>
          </a:p>
          <a:p>
            <a:pPr marL="0" indent="0">
              <a:buNone/>
            </a:pPr>
            <a:endParaRPr lang="en-US" altLang="en-US" sz="2400" dirty="0">
              <a:solidFill>
                <a:schemeClr val="tx1"/>
              </a:solidFill>
            </a:endParaRPr>
          </a:p>
          <a:p>
            <a:pPr marL="0" indent="0">
              <a:buNone/>
            </a:pPr>
            <a:endParaRPr lang="en-US" altLang="en-US" sz="2400" dirty="0" smtClean="0">
              <a:solidFill>
                <a:schemeClr val="tx1"/>
              </a:solidFill>
            </a:endParaRPr>
          </a:p>
          <a:p>
            <a:pPr marL="0" indent="0">
              <a:buNone/>
            </a:pPr>
            <a:endParaRPr lang="en-US" altLang="en-US" sz="2400" dirty="0">
              <a:solidFill>
                <a:schemeClr val="tx1"/>
              </a:solidFill>
            </a:endParaRPr>
          </a:p>
          <a:p>
            <a:pPr marL="0" indent="0">
              <a:buNone/>
            </a:pPr>
            <a:endParaRPr lang="en-US" altLang="en-US" sz="2400" dirty="0" smtClean="0">
              <a:solidFill>
                <a:schemeClr val="tx1"/>
              </a:solidFill>
            </a:endParaRPr>
          </a:p>
          <a:p>
            <a:pPr marL="0" indent="0">
              <a:buNone/>
            </a:pPr>
            <a:endParaRPr lang="en-US" altLang="en-US" sz="2400" dirty="0" smtClean="0">
              <a:solidFill>
                <a:schemeClr val="tx1"/>
              </a:solidFill>
            </a:endParaRPr>
          </a:p>
          <a:p>
            <a:pPr marL="0" indent="0">
              <a:buNone/>
            </a:pPr>
            <a:endParaRPr lang="en-US" altLang="en-US" sz="2400" dirty="0" smtClean="0">
              <a:solidFill>
                <a:schemeClr val="tx1"/>
              </a:solidFill>
            </a:endParaRPr>
          </a:p>
          <a:p>
            <a:pPr marL="0" indent="0">
              <a:buNone/>
            </a:pPr>
            <a:r>
              <a:rPr lang="en-US" altLang="en-US" sz="2400" dirty="0" smtClean="0">
                <a:solidFill>
                  <a:schemeClr val="tx1"/>
                </a:solidFill>
              </a:rPr>
              <a:t>www.unesco.org/culture/ich</a:t>
            </a:r>
          </a:p>
          <a:p>
            <a:pPr marL="0" indent="0">
              <a:buNone/>
            </a:pPr>
            <a:r>
              <a:rPr lang="en-US" altLang="en-US" sz="2400" dirty="0" smtClean="0">
                <a:solidFill>
                  <a:schemeClr val="tx1"/>
                </a:solidFill>
              </a:rPr>
              <a:t>f</a:t>
            </a:r>
            <a:r>
              <a:rPr lang="en-US" altLang="en-US" sz="2400" b="1" dirty="0" smtClean="0">
                <a:solidFill>
                  <a:schemeClr val="tx1"/>
                </a:solidFill>
              </a:rPr>
              <a:t>.proschan@unesco.org</a:t>
            </a:r>
            <a:endParaRPr lang="en-GB" altLang="en-US" sz="2400" b="1" dirty="0">
              <a:solidFill>
                <a:schemeClr val="tx1"/>
              </a:solidFill>
            </a:endParaRPr>
          </a:p>
        </p:txBody>
      </p:sp>
      <p:pic>
        <p:nvPicPr>
          <p:cNvPr id="2" name="Picture 1"/>
          <p:cNvPicPr>
            <a:picLocks noChangeAspect="1"/>
          </p:cNvPicPr>
          <p:nvPr/>
        </p:nvPicPr>
        <p:blipFill>
          <a:blip r:embed="rId2"/>
          <a:stretch>
            <a:fillRect/>
          </a:stretch>
        </p:blipFill>
        <p:spPr>
          <a:xfrm>
            <a:off x="2293093" y="1260873"/>
            <a:ext cx="4989834" cy="4155637"/>
          </a:xfrm>
          <a:prstGeom prst="rect">
            <a:avLst/>
          </a:prstGeom>
        </p:spPr>
      </p:pic>
    </p:spTree>
    <p:extLst>
      <p:ext uri="{BB962C8B-B14F-4D97-AF65-F5344CB8AC3E}">
        <p14:creationId xmlns:p14="http://schemas.microsoft.com/office/powerpoint/2010/main" val="2476475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98" y="375262"/>
            <a:ext cx="6476999" cy="1846659"/>
          </a:xfrm>
        </p:spPr>
        <p:txBody>
          <a:bodyPr/>
          <a:lstStyle/>
          <a:p>
            <a:r>
              <a:rPr lang="en-US" dirty="0" smtClean="0"/>
              <a:t>Landmarks along the journey	</a:t>
            </a:r>
            <a:endParaRPr lang="en-US" dirty="0"/>
          </a:p>
        </p:txBody>
      </p:sp>
      <p:sp>
        <p:nvSpPr>
          <p:cNvPr id="3" name="Text Placeholder 2"/>
          <p:cNvSpPr>
            <a:spLocks noGrp="1"/>
          </p:cNvSpPr>
          <p:nvPr>
            <p:ph type="body" idx="1"/>
          </p:nvPr>
        </p:nvSpPr>
        <p:spPr>
          <a:xfrm>
            <a:off x="2282824" y="2427807"/>
            <a:ext cx="6480173" cy="553998"/>
          </a:xfrm>
        </p:spPr>
        <p:txBody>
          <a:bodyPr/>
          <a:lstStyle/>
          <a:p>
            <a:r>
              <a:rPr lang="en-US" dirty="0" smtClean="0"/>
              <a:t>1973-2003</a:t>
            </a:r>
            <a:endParaRPr lang="en-US" dirty="0"/>
          </a:p>
        </p:txBody>
      </p:sp>
      <p:sp>
        <p:nvSpPr>
          <p:cNvPr id="4" name="Footer Placeholder 3"/>
          <p:cNvSpPr>
            <a:spLocks noGrp="1"/>
          </p:cNvSpPr>
          <p:nvPr>
            <p:ph type="ftr" sz="quarter" idx="10"/>
          </p:nvPr>
        </p:nvSpPr>
        <p:spPr/>
        <p:txBody>
          <a:bodyPr/>
          <a:lstStyle/>
          <a:p>
            <a:pPr>
              <a:defRPr/>
            </a:pPr>
            <a:r>
              <a:rPr lang="fr-FR" smtClean="0"/>
              <a:t>© All Rights Reserved: UNESCO/ ICH</a:t>
            </a:r>
            <a:endParaRPr lang="fr-FR" dirty="0"/>
          </a:p>
        </p:txBody>
      </p:sp>
    </p:spTree>
    <p:extLst>
      <p:ext uri="{BB962C8B-B14F-4D97-AF65-F5344CB8AC3E}">
        <p14:creationId xmlns:p14="http://schemas.microsoft.com/office/powerpoint/2010/main" val="2099752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itre 1"/>
          <p:cNvSpPr>
            <a:spLocks noGrp="1"/>
          </p:cNvSpPr>
          <p:nvPr>
            <p:ph type="title" idx="4294967295"/>
          </p:nvPr>
        </p:nvSpPr>
        <p:spPr>
          <a:xfrm>
            <a:off x="2236448" y="417513"/>
            <a:ext cx="6480175" cy="1046440"/>
          </a:xfrm>
        </p:spPr>
        <p:txBody>
          <a:bodyPr/>
          <a:lstStyle/>
          <a:p>
            <a:pPr eaLnBrk="1" hangingPunct="1"/>
            <a:r>
              <a:rPr lang="en-GB" altLang="en-US" sz="3400" dirty="0" smtClean="0"/>
              <a:t>Landmarks along the journey: </a:t>
            </a:r>
            <a:br>
              <a:rPr lang="en-GB" altLang="en-US" sz="3400" dirty="0" smtClean="0"/>
            </a:br>
            <a:r>
              <a:rPr lang="en-GB" altLang="en-US" sz="3400" dirty="0" smtClean="0"/>
              <a:t>1973-2003</a:t>
            </a:r>
          </a:p>
        </p:txBody>
      </p:sp>
      <p:sp>
        <p:nvSpPr>
          <p:cNvPr id="23" name="Content Placeholder 2"/>
          <p:cNvSpPr>
            <a:spLocks noGrp="1"/>
          </p:cNvSpPr>
          <p:nvPr>
            <p:ph idx="4294967295"/>
          </p:nvPr>
        </p:nvSpPr>
        <p:spPr>
          <a:xfrm>
            <a:off x="2236448" y="2005367"/>
            <a:ext cx="6480175" cy="3399392"/>
          </a:xfrm>
        </p:spPr>
        <p:txBody>
          <a:bodyPr/>
          <a:lstStyle/>
          <a:p>
            <a:pPr marL="0" indent="0">
              <a:buNone/>
            </a:pPr>
            <a:r>
              <a:rPr lang="en-GB" altLang="en-US" dirty="0" smtClean="0">
                <a:solidFill>
                  <a:schemeClr val="tx1"/>
                </a:solidFill>
              </a:rPr>
              <a:t>1973 Bolivian proposal for an international instrument:</a:t>
            </a:r>
          </a:p>
          <a:p>
            <a:pPr>
              <a:lnSpc>
                <a:spcPct val="100000"/>
              </a:lnSpc>
              <a:spcBef>
                <a:spcPts val="100"/>
              </a:spcBef>
              <a:spcAft>
                <a:spcPts val="100"/>
              </a:spcAft>
            </a:pPr>
            <a:r>
              <a:rPr lang="en-GB" altLang="en-US" sz="2400" dirty="0" err="1">
                <a:solidFill>
                  <a:schemeClr val="tx1"/>
                </a:solidFill>
              </a:rPr>
              <a:t>expresiones</a:t>
            </a:r>
            <a:r>
              <a:rPr lang="en-GB" altLang="en-US" sz="2400" dirty="0">
                <a:solidFill>
                  <a:schemeClr val="tx1"/>
                </a:solidFill>
              </a:rPr>
              <a:t> </a:t>
            </a:r>
            <a:r>
              <a:rPr lang="en-GB" altLang="en-US" sz="2400" dirty="0" err="1">
                <a:solidFill>
                  <a:schemeClr val="tx1"/>
                </a:solidFill>
              </a:rPr>
              <a:t>culturales</a:t>
            </a:r>
            <a:r>
              <a:rPr lang="en-GB" altLang="en-US" sz="2400" dirty="0">
                <a:solidFill>
                  <a:schemeClr val="tx1"/>
                </a:solidFill>
              </a:rPr>
              <a:t> de </a:t>
            </a:r>
            <a:r>
              <a:rPr lang="en-GB" altLang="en-US" sz="2400" dirty="0" err="1">
                <a:solidFill>
                  <a:srgbClr val="C00000"/>
                </a:solidFill>
              </a:rPr>
              <a:t>creación</a:t>
            </a:r>
            <a:r>
              <a:rPr lang="en-GB" altLang="en-US" sz="2400" dirty="0">
                <a:solidFill>
                  <a:srgbClr val="C00000"/>
                </a:solidFill>
              </a:rPr>
              <a:t> </a:t>
            </a:r>
            <a:r>
              <a:rPr lang="en-GB" altLang="en-US" sz="2400" dirty="0" err="1">
                <a:solidFill>
                  <a:srgbClr val="C00000"/>
                </a:solidFill>
              </a:rPr>
              <a:t>colectiva</a:t>
            </a:r>
            <a:r>
              <a:rPr lang="en-GB" altLang="en-US" sz="2400" dirty="0">
                <a:solidFill>
                  <a:srgbClr val="C00000"/>
                </a:solidFill>
              </a:rPr>
              <a:t> o </a:t>
            </a:r>
            <a:r>
              <a:rPr lang="en-GB" altLang="en-US" sz="2400" dirty="0" err="1">
                <a:solidFill>
                  <a:srgbClr val="C00000"/>
                </a:solidFill>
              </a:rPr>
              <a:t>cuyos</a:t>
            </a:r>
            <a:r>
              <a:rPr lang="en-GB" altLang="en-US" sz="2400" dirty="0">
                <a:solidFill>
                  <a:srgbClr val="C00000"/>
                </a:solidFill>
              </a:rPr>
              <a:t> </a:t>
            </a:r>
            <a:r>
              <a:rPr lang="en-GB" altLang="en-US" sz="2400" dirty="0" err="1">
                <a:solidFill>
                  <a:srgbClr val="C00000"/>
                </a:solidFill>
              </a:rPr>
              <a:t>autores</a:t>
            </a:r>
            <a:r>
              <a:rPr lang="en-GB" altLang="en-US" sz="2400" dirty="0">
                <a:solidFill>
                  <a:srgbClr val="C00000"/>
                </a:solidFill>
              </a:rPr>
              <a:t> no se </a:t>
            </a:r>
            <a:r>
              <a:rPr lang="en-GB" altLang="en-US" sz="2400" dirty="0" err="1">
                <a:solidFill>
                  <a:srgbClr val="C00000"/>
                </a:solidFill>
              </a:rPr>
              <a:t>identifican</a:t>
            </a:r>
            <a:r>
              <a:rPr lang="en-GB" altLang="en-US" sz="2400" dirty="0">
                <a:solidFill>
                  <a:schemeClr val="tx1"/>
                </a:solidFill>
              </a:rPr>
              <a:t> (cultural expressions of </a:t>
            </a:r>
            <a:r>
              <a:rPr lang="en-GB" altLang="en-US" sz="2400" dirty="0">
                <a:solidFill>
                  <a:srgbClr val="C00000"/>
                </a:solidFill>
              </a:rPr>
              <a:t>collective or anonymous origin</a:t>
            </a:r>
            <a:r>
              <a:rPr lang="en-GB" altLang="en-US" sz="2400" dirty="0">
                <a:solidFill>
                  <a:schemeClr val="tx1"/>
                </a:solidFill>
              </a:rPr>
              <a:t>) </a:t>
            </a:r>
          </a:p>
          <a:p>
            <a:pPr>
              <a:lnSpc>
                <a:spcPct val="100000"/>
              </a:lnSpc>
              <a:spcBef>
                <a:spcPts val="100"/>
              </a:spcBef>
              <a:spcAft>
                <a:spcPts val="100"/>
              </a:spcAft>
            </a:pPr>
            <a:r>
              <a:rPr lang="en-GB" altLang="en-US" sz="2400" dirty="0" err="1">
                <a:solidFill>
                  <a:srgbClr val="C00000"/>
                </a:solidFill>
              </a:rPr>
              <a:t>creación</a:t>
            </a:r>
            <a:r>
              <a:rPr lang="en-GB" altLang="en-US" sz="2400" dirty="0">
                <a:solidFill>
                  <a:srgbClr val="C00000"/>
                </a:solidFill>
              </a:rPr>
              <a:t> </a:t>
            </a:r>
            <a:r>
              <a:rPr lang="en-GB" altLang="en-US" sz="2400" dirty="0" err="1">
                <a:solidFill>
                  <a:srgbClr val="C00000"/>
                </a:solidFill>
              </a:rPr>
              <a:t>colectiva</a:t>
            </a:r>
            <a:r>
              <a:rPr lang="en-GB" altLang="en-US" sz="2400" dirty="0">
                <a:solidFill>
                  <a:srgbClr val="C00000"/>
                </a:solidFill>
              </a:rPr>
              <a:t> o </a:t>
            </a:r>
            <a:r>
              <a:rPr lang="en-GB" altLang="en-US" sz="2400" dirty="0" err="1">
                <a:solidFill>
                  <a:srgbClr val="C00000"/>
                </a:solidFill>
              </a:rPr>
              <a:t>creación</a:t>
            </a:r>
            <a:r>
              <a:rPr lang="en-GB" altLang="en-US" sz="2400" dirty="0">
                <a:solidFill>
                  <a:srgbClr val="C00000"/>
                </a:solidFill>
              </a:rPr>
              <a:t> </a:t>
            </a:r>
            <a:r>
              <a:rPr lang="en-GB" altLang="en-US" sz="2400" dirty="0" err="1">
                <a:solidFill>
                  <a:srgbClr val="C00000"/>
                </a:solidFill>
              </a:rPr>
              <a:t>anónima</a:t>
            </a:r>
            <a:r>
              <a:rPr lang="en-GB" altLang="en-US" sz="2400" dirty="0">
                <a:solidFill>
                  <a:schemeClr val="tx1"/>
                </a:solidFill>
              </a:rPr>
              <a:t> (works of </a:t>
            </a:r>
            <a:r>
              <a:rPr lang="en-GB" altLang="en-US" sz="2400" dirty="0">
                <a:solidFill>
                  <a:srgbClr val="C00000"/>
                </a:solidFill>
              </a:rPr>
              <a:t>collective or anonymous authorship</a:t>
            </a:r>
            <a:r>
              <a:rPr lang="en-GB" altLang="en-US" sz="2400" dirty="0" smtClean="0">
                <a:solidFill>
                  <a:schemeClr val="tx1"/>
                </a:solidFill>
              </a:rPr>
              <a:t>)</a:t>
            </a:r>
            <a:endParaRPr lang="en-GB" altLang="en-US" sz="2400" dirty="0">
              <a:solidFill>
                <a:schemeClr val="tx1"/>
              </a:solidFill>
            </a:endParaRPr>
          </a:p>
        </p:txBody>
      </p:sp>
    </p:spTree>
    <p:extLst>
      <p:ext uri="{BB962C8B-B14F-4D97-AF65-F5344CB8AC3E}">
        <p14:creationId xmlns:p14="http://schemas.microsoft.com/office/powerpoint/2010/main" val="3439365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xEl>
                                              <p:pRg st="1" end="1"/>
                                            </p:txEl>
                                          </p:spTgt>
                                        </p:tgtEl>
                                        <p:attrNameLst>
                                          <p:attrName>style.visibility</p:attrName>
                                        </p:attrNameLst>
                                      </p:cBhvr>
                                      <p:to>
                                        <p:strVal val="visible"/>
                                      </p:to>
                                    </p:set>
                                    <p:animEffect transition="in" filter="fade">
                                      <p:cBhvr>
                                        <p:cTn id="7" dur="500"/>
                                        <p:tgtEl>
                                          <p:spTgt spid="2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3">
                                            <p:txEl>
                                              <p:pRg st="2" end="2"/>
                                            </p:txEl>
                                          </p:spTgt>
                                        </p:tgtEl>
                                        <p:attrNameLst>
                                          <p:attrName>style.visibility</p:attrName>
                                        </p:attrNameLst>
                                      </p:cBhvr>
                                      <p:to>
                                        <p:strVal val="visible"/>
                                      </p:to>
                                    </p:set>
                                    <p:animEffect transition="in" filter="fade">
                                      <p:cBhvr>
                                        <p:cTn id="10" dur="500"/>
                                        <p:tgtEl>
                                          <p:spTgt spid="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itre 1"/>
          <p:cNvSpPr>
            <a:spLocks noGrp="1"/>
          </p:cNvSpPr>
          <p:nvPr>
            <p:ph type="title" idx="4294967295"/>
          </p:nvPr>
        </p:nvSpPr>
        <p:spPr>
          <a:xfrm>
            <a:off x="2236448" y="417513"/>
            <a:ext cx="6480175" cy="1046440"/>
          </a:xfrm>
        </p:spPr>
        <p:txBody>
          <a:bodyPr/>
          <a:lstStyle/>
          <a:p>
            <a:pPr eaLnBrk="1" hangingPunct="1"/>
            <a:r>
              <a:rPr lang="en-GB" altLang="en-US" sz="3400" dirty="0" smtClean="0"/>
              <a:t>Landmarks along the journey: </a:t>
            </a:r>
            <a:br>
              <a:rPr lang="en-GB" altLang="en-US" sz="3400" dirty="0" smtClean="0"/>
            </a:br>
            <a:r>
              <a:rPr lang="en-GB" altLang="en-US" sz="3400" dirty="0" smtClean="0"/>
              <a:t>1973-2003</a:t>
            </a:r>
          </a:p>
        </p:txBody>
      </p:sp>
      <p:sp>
        <p:nvSpPr>
          <p:cNvPr id="23" name="Content Placeholder 2"/>
          <p:cNvSpPr>
            <a:spLocks noGrp="1"/>
          </p:cNvSpPr>
          <p:nvPr>
            <p:ph idx="4294967295"/>
          </p:nvPr>
        </p:nvSpPr>
        <p:spPr>
          <a:xfrm>
            <a:off x="2236448" y="2005367"/>
            <a:ext cx="6480175" cy="4635628"/>
          </a:xfrm>
        </p:spPr>
        <p:txBody>
          <a:bodyPr/>
          <a:lstStyle/>
          <a:p>
            <a:pPr marL="0" indent="0">
              <a:buNone/>
            </a:pPr>
            <a:r>
              <a:rPr lang="en-GB" altLang="en-US" dirty="0" smtClean="0">
                <a:solidFill>
                  <a:schemeClr val="tx1"/>
                </a:solidFill>
              </a:rPr>
              <a:t>1973 Bolivian proposal for an international instrument:</a:t>
            </a:r>
          </a:p>
          <a:p>
            <a:pPr>
              <a:lnSpc>
                <a:spcPct val="100000"/>
              </a:lnSpc>
              <a:spcBef>
                <a:spcPts val="100"/>
              </a:spcBef>
              <a:spcAft>
                <a:spcPts val="100"/>
              </a:spcAft>
            </a:pPr>
            <a:r>
              <a:rPr lang="en-GB" altLang="en-US" sz="2400" dirty="0" err="1" smtClean="0">
                <a:solidFill>
                  <a:schemeClr val="tx1"/>
                </a:solidFill>
              </a:rPr>
              <a:t>culturas</a:t>
            </a:r>
            <a:r>
              <a:rPr lang="en-GB" altLang="en-US" sz="2400" dirty="0" smtClean="0">
                <a:solidFill>
                  <a:schemeClr val="tx1"/>
                </a:solidFill>
              </a:rPr>
              <a:t> </a:t>
            </a:r>
            <a:r>
              <a:rPr lang="en-GB" altLang="en-US" sz="2400" dirty="0" err="1" smtClean="0">
                <a:solidFill>
                  <a:schemeClr val="tx1"/>
                </a:solidFill>
              </a:rPr>
              <a:t>tradicionales</a:t>
            </a:r>
            <a:r>
              <a:rPr lang="en-GB" altLang="en-US" sz="2400" dirty="0" smtClean="0">
                <a:solidFill>
                  <a:schemeClr val="tx1"/>
                </a:solidFill>
              </a:rPr>
              <a:t> (traditional cultures)</a:t>
            </a:r>
          </a:p>
          <a:p>
            <a:pPr>
              <a:lnSpc>
                <a:spcPct val="100000"/>
              </a:lnSpc>
              <a:spcBef>
                <a:spcPts val="100"/>
              </a:spcBef>
              <a:spcAft>
                <a:spcPts val="100"/>
              </a:spcAft>
            </a:pPr>
            <a:r>
              <a:rPr lang="en-GB" altLang="en-US" sz="2400" dirty="0" err="1" smtClean="0">
                <a:solidFill>
                  <a:schemeClr val="tx1"/>
                </a:solidFill>
              </a:rPr>
              <a:t>acervo</a:t>
            </a:r>
            <a:r>
              <a:rPr lang="en-GB" altLang="en-US" sz="2400" dirty="0" smtClean="0">
                <a:solidFill>
                  <a:schemeClr val="tx1"/>
                </a:solidFill>
              </a:rPr>
              <a:t> </a:t>
            </a:r>
            <a:r>
              <a:rPr lang="en-GB" altLang="en-US" sz="2400" dirty="0" err="1" smtClean="0">
                <a:solidFill>
                  <a:schemeClr val="tx1"/>
                </a:solidFill>
              </a:rPr>
              <a:t>folklórico</a:t>
            </a:r>
            <a:r>
              <a:rPr lang="en-GB" altLang="en-US" sz="2400" dirty="0" smtClean="0">
                <a:solidFill>
                  <a:schemeClr val="tx1"/>
                </a:solidFill>
              </a:rPr>
              <a:t> (heritage </a:t>
            </a:r>
            <a:r>
              <a:rPr lang="en-GB" altLang="en-US" sz="2400" dirty="0">
                <a:solidFill>
                  <a:schemeClr val="tx1"/>
                </a:solidFill>
              </a:rPr>
              <a:t>of folk </a:t>
            </a:r>
            <a:r>
              <a:rPr lang="en-GB" altLang="en-US" sz="2400" dirty="0" smtClean="0">
                <a:solidFill>
                  <a:schemeClr val="tx1"/>
                </a:solidFill>
              </a:rPr>
              <a:t>arts)</a:t>
            </a:r>
          </a:p>
          <a:p>
            <a:pPr>
              <a:lnSpc>
                <a:spcPct val="100000"/>
              </a:lnSpc>
              <a:spcBef>
                <a:spcPts val="100"/>
              </a:spcBef>
              <a:spcAft>
                <a:spcPts val="100"/>
              </a:spcAft>
            </a:pPr>
            <a:r>
              <a:rPr lang="en-GB" altLang="en-US" sz="2400" dirty="0" err="1" smtClean="0">
                <a:solidFill>
                  <a:schemeClr val="tx1"/>
                </a:solidFill>
              </a:rPr>
              <a:t>cultura</a:t>
            </a:r>
            <a:r>
              <a:rPr lang="en-GB" altLang="en-US" sz="2400" dirty="0" smtClean="0">
                <a:solidFill>
                  <a:schemeClr val="tx1"/>
                </a:solidFill>
              </a:rPr>
              <a:t> </a:t>
            </a:r>
            <a:r>
              <a:rPr lang="en-GB" altLang="en-US" sz="2400" dirty="0" err="1">
                <a:solidFill>
                  <a:schemeClr val="tx1"/>
                </a:solidFill>
              </a:rPr>
              <a:t>artística</a:t>
            </a:r>
            <a:r>
              <a:rPr lang="en-GB" altLang="en-US" sz="2400" dirty="0">
                <a:solidFill>
                  <a:schemeClr val="tx1"/>
                </a:solidFill>
              </a:rPr>
              <a:t> </a:t>
            </a:r>
            <a:r>
              <a:rPr lang="en-GB" altLang="en-US" sz="2400" dirty="0" err="1">
                <a:solidFill>
                  <a:schemeClr val="tx1"/>
                </a:solidFill>
              </a:rPr>
              <a:t>tradicional</a:t>
            </a:r>
            <a:r>
              <a:rPr lang="en-GB" altLang="en-US" sz="2400" dirty="0">
                <a:solidFill>
                  <a:schemeClr val="tx1"/>
                </a:solidFill>
              </a:rPr>
              <a:t> de los </a:t>
            </a:r>
            <a:r>
              <a:rPr lang="en-GB" altLang="en-US" sz="2400" dirty="0" smtClean="0">
                <a:solidFill>
                  <a:schemeClr val="tx1"/>
                </a:solidFill>
              </a:rPr>
              <a:t>pueblos (traditional </a:t>
            </a:r>
            <a:r>
              <a:rPr lang="en-GB" altLang="en-US" sz="2400" dirty="0">
                <a:solidFill>
                  <a:schemeClr val="tx1"/>
                </a:solidFill>
              </a:rPr>
              <a:t>artistic culture of the </a:t>
            </a:r>
            <a:r>
              <a:rPr lang="en-GB" altLang="en-US" sz="2400" dirty="0" smtClean="0">
                <a:solidFill>
                  <a:schemeClr val="tx1"/>
                </a:solidFill>
              </a:rPr>
              <a:t>peoples) </a:t>
            </a:r>
          </a:p>
          <a:p>
            <a:pPr>
              <a:lnSpc>
                <a:spcPct val="100000"/>
              </a:lnSpc>
              <a:spcBef>
                <a:spcPts val="100"/>
              </a:spcBef>
              <a:spcAft>
                <a:spcPts val="100"/>
              </a:spcAft>
            </a:pPr>
            <a:r>
              <a:rPr lang="en-GB" altLang="en-US" sz="2400" dirty="0" err="1" smtClean="0">
                <a:solidFill>
                  <a:schemeClr val="tx1"/>
                </a:solidFill>
              </a:rPr>
              <a:t>expresiones</a:t>
            </a:r>
            <a:r>
              <a:rPr lang="en-GB" altLang="en-US" sz="2400" dirty="0" smtClean="0">
                <a:solidFill>
                  <a:schemeClr val="tx1"/>
                </a:solidFill>
              </a:rPr>
              <a:t> </a:t>
            </a:r>
            <a:r>
              <a:rPr lang="en-GB" altLang="en-US" sz="2400" dirty="0" err="1" smtClean="0">
                <a:solidFill>
                  <a:schemeClr val="tx1"/>
                </a:solidFill>
              </a:rPr>
              <a:t>folklóricas</a:t>
            </a:r>
            <a:r>
              <a:rPr lang="en-GB" altLang="en-US" sz="2400" dirty="0" smtClean="0">
                <a:solidFill>
                  <a:schemeClr val="tx1"/>
                </a:solidFill>
              </a:rPr>
              <a:t> (folk </a:t>
            </a:r>
            <a:r>
              <a:rPr lang="en-GB" altLang="en-US" sz="2400" dirty="0">
                <a:solidFill>
                  <a:schemeClr val="tx1"/>
                </a:solidFill>
              </a:rPr>
              <a:t>art </a:t>
            </a:r>
            <a:r>
              <a:rPr lang="en-GB" altLang="en-US" sz="2400" dirty="0" smtClean="0">
                <a:solidFill>
                  <a:schemeClr val="tx1"/>
                </a:solidFill>
              </a:rPr>
              <a:t>forms) </a:t>
            </a:r>
          </a:p>
          <a:p>
            <a:pPr>
              <a:lnSpc>
                <a:spcPct val="100000"/>
              </a:lnSpc>
              <a:spcBef>
                <a:spcPts val="100"/>
              </a:spcBef>
              <a:spcAft>
                <a:spcPts val="100"/>
              </a:spcAft>
            </a:pPr>
            <a:r>
              <a:rPr lang="en-GB" altLang="en-US" sz="2400" dirty="0" err="1" smtClean="0">
                <a:solidFill>
                  <a:schemeClr val="tx1"/>
                </a:solidFill>
              </a:rPr>
              <a:t>artes</a:t>
            </a:r>
            <a:r>
              <a:rPr lang="en-GB" altLang="en-US" sz="2400" dirty="0" smtClean="0">
                <a:solidFill>
                  <a:schemeClr val="tx1"/>
                </a:solidFill>
              </a:rPr>
              <a:t> </a:t>
            </a:r>
            <a:r>
              <a:rPr lang="en-GB" altLang="en-US" sz="2400" dirty="0" err="1" smtClean="0">
                <a:solidFill>
                  <a:schemeClr val="tx1"/>
                </a:solidFill>
              </a:rPr>
              <a:t>populares</a:t>
            </a:r>
            <a:r>
              <a:rPr lang="en-GB" altLang="en-US" sz="2400" dirty="0" smtClean="0">
                <a:solidFill>
                  <a:schemeClr val="tx1"/>
                </a:solidFill>
              </a:rPr>
              <a:t> (national </a:t>
            </a:r>
            <a:r>
              <a:rPr lang="en-GB" altLang="en-US" sz="2400" dirty="0">
                <a:solidFill>
                  <a:schemeClr val="tx1"/>
                </a:solidFill>
              </a:rPr>
              <a:t>cultural </a:t>
            </a:r>
            <a:r>
              <a:rPr lang="en-GB" altLang="en-US" sz="2400" dirty="0" smtClean="0">
                <a:solidFill>
                  <a:schemeClr val="tx1"/>
                </a:solidFill>
              </a:rPr>
              <a:t>heritages) </a:t>
            </a:r>
          </a:p>
          <a:p>
            <a:pPr>
              <a:lnSpc>
                <a:spcPct val="100000"/>
              </a:lnSpc>
              <a:spcBef>
                <a:spcPts val="100"/>
              </a:spcBef>
              <a:spcAft>
                <a:spcPts val="100"/>
              </a:spcAft>
            </a:pPr>
            <a:r>
              <a:rPr lang="en-GB" altLang="en-US" sz="2400" dirty="0" smtClean="0">
                <a:solidFill>
                  <a:schemeClr val="tx1"/>
                </a:solidFill>
              </a:rPr>
              <a:t>folklore (folklore) </a:t>
            </a:r>
          </a:p>
          <a:p>
            <a:pPr>
              <a:lnSpc>
                <a:spcPct val="100000"/>
              </a:lnSpc>
              <a:spcBef>
                <a:spcPts val="100"/>
              </a:spcBef>
              <a:spcAft>
                <a:spcPts val="100"/>
              </a:spcAft>
            </a:pPr>
            <a:r>
              <a:rPr lang="en-GB" altLang="en-US" sz="2400" dirty="0" err="1" smtClean="0">
                <a:solidFill>
                  <a:schemeClr val="tx1"/>
                </a:solidFill>
              </a:rPr>
              <a:t>bienes</a:t>
            </a:r>
            <a:r>
              <a:rPr lang="en-GB" altLang="en-US" sz="2400" dirty="0" smtClean="0">
                <a:solidFill>
                  <a:schemeClr val="tx1"/>
                </a:solidFill>
              </a:rPr>
              <a:t> </a:t>
            </a:r>
            <a:r>
              <a:rPr lang="en-GB" altLang="en-US" sz="2400" dirty="0" err="1">
                <a:solidFill>
                  <a:schemeClr val="tx1"/>
                </a:solidFill>
              </a:rPr>
              <a:t>culturales</a:t>
            </a:r>
            <a:r>
              <a:rPr lang="en-GB" altLang="en-US" sz="2400" dirty="0">
                <a:solidFill>
                  <a:schemeClr val="tx1"/>
                </a:solidFill>
              </a:rPr>
              <a:t> </a:t>
            </a:r>
            <a:r>
              <a:rPr lang="en-GB" altLang="en-US" sz="2400" dirty="0" err="1" smtClean="0">
                <a:solidFill>
                  <a:schemeClr val="tx1"/>
                </a:solidFill>
              </a:rPr>
              <a:t>folklóricos</a:t>
            </a:r>
            <a:r>
              <a:rPr lang="en-GB" altLang="en-US" sz="2400" dirty="0" smtClean="0">
                <a:solidFill>
                  <a:schemeClr val="tx1"/>
                </a:solidFill>
              </a:rPr>
              <a:t> (folkloristic </a:t>
            </a:r>
            <a:r>
              <a:rPr lang="en-GB" altLang="en-US" sz="2400" dirty="0">
                <a:solidFill>
                  <a:schemeClr val="tx1"/>
                </a:solidFill>
              </a:rPr>
              <a:t>cultural </a:t>
            </a:r>
            <a:r>
              <a:rPr lang="en-GB" altLang="en-US" sz="2400" dirty="0" smtClean="0">
                <a:solidFill>
                  <a:schemeClr val="tx1"/>
                </a:solidFill>
              </a:rPr>
              <a:t>property) </a:t>
            </a:r>
          </a:p>
        </p:txBody>
      </p:sp>
    </p:spTree>
    <p:extLst>
      <p:ext uri="{BB962C8B-B14F-4D97-AF65-F5344CB8AC3E}">
        <p14:creationId xmlns:p14="http://schemas.microsoft.com/office/powerpoint/2010/main" val="79834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itre 1"/>
          <p:cNvSpPr>
            <a:spLocks noGrp="1"/>
          </p:cNvSpPr>
          <p:nvPr>
            <p:ph type="title" idx="4294967295"/>
          </p:nvPr>
        </p:nvSpPr>
        <p:spPr>
          <a:xfrm>
            <a:off x="2236448" y="417513"/>
            <a:ext cx="6480175" cy="1046440"/>
          </a:xfrm>
        </p:spPr>
        <p:txBody>
          <a:bodyPr/>
          <a:lstStyle/>
          <a:p>
            <a:r>
              <a:rPr lang="en-GB" altLang="en-US" sz="3400" dirty="0"/>
              <a:t>Landmarks along the journey: </a:t>
            </a:r>
            <a:r>
              <a:rPr lang="en-GB" altLang="en-US" sz="3400" dirty="0" smtClean="0"/>
              <a:t>1973-2003</a:t>
            </a:r>
            <a:endParaRPr lang="en-GB" altLang="en-US" sz="3400" dirty="0"/>
          </a:p>
        </p:txBody>
      </p:sp>
      <p:sp>
        <p:nvSpPr>
          <p:cNvPr id="23" name="Content Placeholder 2"/>
          <p:cNvSpPr>
            <a:spLocks noGrp="1"/>
          </p:cNvSpPr>
          <p:nvPr>
            <p:ph idx="4294967295"/>
          </p:nvPr>
        </p:nvSpPr>
        <p:spPr>
          <a:xfrm>
            <a:off x="2236448" y="2005367"/>
            <a:ext cx="6480175" cy="3968779"/>
          </a:xfrm>
        </p:spPr>
        <p:txBody>
          <a:bodyPr/>
          <a:lstStyle/>
          <a:p>
            <a:pPr marL="0" indent="0">
              <a:buNone/>
            </a:pPr>
            <a:r>
              <a:rPr lang="en-GB" altLang="en-US" dirty="0" smtClean="0">
                <a:solidFill>
                  <a:schemeClr val="tx1"/>
                </a:solidFill>
              </a:rPr>
              <a:t>1984 UNESCO meeting on ‘non-physical heritage’:</a:t>
            </a:r>
          </a:p>
          <a:p>
            <a:pPr marL="0" indent="0">
              <a:lnSpc>
                <a:spcPct val="100000"/>
              </a:lnSpc>
              <a:spcBef>
                <a:spcPts val="100"/>
              </a:spcBef>
              <a:spcAft>
                <a:spcPts val="100"/>
              </a:spcAft>
              <a:buNone/>
            </a:pPr>
            <a:r>
              <a:rPr lang="en-US" altLang="en-US" sz="2000" dirty="0" smtClean="0">
                <a:solidFill>
                  <a:schemeClr val="tx1"/>
                </a:solidFill>
              </a:rPr>
              <a:t>‘“</a:t>
            </a:r>
            <a:r>
              <a:rPr lang="en-US" altLang="en-US" sz="2000" dirty="0">
                <a:solidFill>
                  <a:schemeClr val="tx1"/>
                </a:solidFill>
              </a:rPr>
              <a:t>Non-physical heritage,” “popular traditions,” and “folklore” all share four common precepts: </a:t>
            </a:r>
            <a:endParaRPr lang="en-US" altLang="en-US" sz="2000" dirty="0" smtClean="0">
              <a:solidFill>
                <a:schemeClr val="tx1"/>
              </a:solidFill>
            </a:endParaRPr>
          </a:p>
          <a:p>
            <a:pPr marL="746125" indent="-288925">
              <a:lnSpc>
                <a:spcPct val="100000"/>
              </a:lnSpc>
              <a:spcBef>
                <a:spcPts val="100"/>
              </a:spcBef>
              <a:spcAft>
                <a:spcPts val="100"/>
              </a:spcAft>
              <a:buNone/>
            </a:pPr>
            <a:r>
              <a:rPr lang="en-US" altLang="en-US" sz="2000" dirty="0" smtClean="0">
                <a:solidFill>
                  <a:schemeClr val="tx1"/>
                </a:solidFill>
              </a:rPr>
              <a:t>1</a:t>
            </a:r>
            <a:r>
              <a:rPr lang="en-US" altLang="en-US" sz="2000" dirty="0">
                <a:solidFill>
                  <a:schemeClr val="tx1"/>
                </a:solidFill>
              </a:rPr>
              <a:t>) the </a:t>
            </a:r>
            <a:r>
              <a:rPr lang="en-US" altLang="en-US" sz="2000" dirty="0">
                <a:solidFill>
                  <a:schemeClr val="accent3">
                    <a:lumMod val="75000"/>
                  </a:schemeClr>
                </a:solidFill>
              </a:rPr>
              <a:t>collective and spontaneous participation in the traditions by the community; </a:t>
            </a:r>
            <a:endParaRPr lang="en-US" altLang="en-US" sz="2000" dirty="0" smtClean="0">
              <a:solidFill>
                <a:schemeClr val="accent3">
                  <a:lumMod val="75000"/>
                </a:schemeClr>
              </a:solidFill>
            </a:endParaRPr>
          </a:p>
          <a:p>
            <a:pPr marL="746125" indent="-288925">
              <a:lnSpc>
                <a:spcPct val="100000"/>
              </a:lnSpc>
              <a:spcBef>
                <a:spcPts val="100"/>
              </a:spcBef>
              <a:spcAft>
                <a:spcPts val="100"/>
              </a:spcAft>
              <a:buNone/>
            </a:pPr>
            <a:r>
              <a:rPr lang="en-US" altLang="en-US" sz="2000" dirty="0" smtClean="0">
                <a:solidFill>
                  <a:schemeClr val="tx1"/>
                </a:solidFill>
              </a:rPr>
              <a:t>2</a:t>
            </a:r>
            <a:r>
              <a:rPr lang="en-US" altLang="en-US" sz="2000" dirty="0">
                <a:solidFill>
                  <a:schemeClr val="tx1"/>
                </a:solidFill>
              </a:rPr>
              <a:t>) the</a:t>
            </a:r>
            <a:r>
              <a:rPr lang="en-US" altLang="en-US" sz="2000" dirty="0">
                <a:solidFill>
                  <a:schemeClr val="accent3">
                    <a:lumMod val="75000"/>
                  </a:schemeClr>
                </a:solidFill>
              </a:rPr>
              <a:t> impersonal or anonymous</a:t>
            </a:r>
            <a:r>
              <a:rPr lang="en-US" altLang="en-US" sz="2000" dirty="0">
                <a:solidFill>
                  <a:schemeClr val="tx1"/>
                </a:solidFill>
              </a:rPr>
              <a:t> origin of the traditions: </a:t>
            </a:r>
            <a:endParaRPr lang="en-US" altLang="en-US" sz="2000" dirty="0" smtClean="0">
              <a:solidFill>
                <a:schemeClr val="tx1"/>
              </a:solidFill>
            </a:endParaRPr>
          </a:p>
          <a:p>
            <a:pPr marL="746125" indent="-288925">
              <a:lnSpc>
                <a:spcPct val="100000"/>
              </a:lnSpc>
              <a:spcBef>
                <a:spcPts val="100"/>
              </a:spcBef>
              <a:spcAft>
                <a:spcPts val="100"/>
              </a:spcAft>
              <a:buNone/>
            </a:pPr>
            <a:r>
              <a:rPr lang="en-US" altLang="en-US" sz="2000" dirty="0" smtClean="0">
                <a:solidFill>
                  <a:schemeClr val="tx1"/>
                </a:solidFill>
              </a:rPr>
              <a:t>3</a:t>
            </a:r>
            <a:r>
              <a:rPr lang="en-US" altLang="en-US" sz="2000" dirty="0">
                <a:solidFill>
                  <a:schemeClr val="tx1"/>
                </a:solidFill>
              </a:rPr>
              <a:t>) the non-commercial and largely unwritten means of transmission; and </a:t>
            </a:r>
            <a:endParaRPr lang="en-US" altLang="en-US" sz="2000" dirty="0" smtClean="0">
              <a:solidFill>
                <a:schemeClr val="tx1"/>
              </a:solidFill>
            </a:endParaRPr>
          </a:p>
          <a:p>
            <a:pPr marL="746125" indent="-288925">
              <a:lnSpc>
                <a:spcPct val="100000"/>
              </a:lnSpc>
              <a:spcBef>
                <a:spcPts val="100"/>
              </a:spcBef>
              <a:spcAft>
                <a:spcPts val="100"/>
              </a:spcAft>
              <a:buNone/>
            </a:pPr>
            <a:r>
              <a:rPr lang="en-US" altLang="en-US" sz="2000" dirty="0" smtClean="0">
                <a:solidFill>
                  <a:schemeClr val="tx1"/>
                </a:solidFill>
              </a:rPr>
              <a:t>4</a:t>
            </a:r>
            <a:r>
              <a:rPr lang="en-US" altLang="en-US" sz="2000" dirty="0">
                <a:solidFill>
                  <a:schemeClr val="tx1"/>
                </a:solidFill>
              </a:rPr>
              <a:t>) the </a:t>
            </a:r>
            <a:r>
              <a:rPr lang="en-US" altLang="en-US" sz="2000" dirty="0" smtClean="0">
                <a:solidFill>
                  <a:schemeClr val="tx1"/>
                </a:solidFill>
              </a:rPr>
              <a:t>tradition’s </a:t>
            </a:r>
            <a:r>
              <a:rPr lang="en-US" altLang="en-US" sz="2000" dirty="0">
                <a:solidFill>
                  <a:schemeClr val="tx1"/>
                </a:solidFill>
              </a:rPr>
              <a:t>core structure and techniques which have passed across </a:t>
            </a:r>
            <a:r>
              <a:rPr lang="en-US" altLang="en-US" sz="2000" dirty="0" smtClean="0">
                <a:solidFill>
                  <a:schemeClr val="tx1"/>
                </a:solidFill>
              </a:rPr>
              <a:t>generations.’</a:t>
            </a:r>
            <a:endParaRPr lang="en-GB" altLang="en-US" sz="2000" b="1" dirty="0">
              <a:solidFill>
                <a:schemeClr val="tx1"/>
              </a:solidFill>
            </a:endParaRPr>
          </a:p>
        </p:txBody>
      </p:sp>
    </p:spTree>
    <p:extLst>
      <p:ext uri="{BB962C8B-B14F-4D97-AF65-F5344CB8AC3E}">
        <p14:creationId xmlns:p14="http://schemas.microsoft.com/office/powerpoint/2010/main" val="295907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xEl>
                                              <p:pRg st="1" end="1"/>
                                            </p:txEl>
                                          </p:spTgt>
                                        </p:tgtEl>
                                        <p:attrNameLst>
                                          <p:attrName>style.visibility</p:attrName>
                                        </p:attrNameLst>
                                      </p:cBhvr>
                                      <p:to>
                                        <p:strVal val="visible"/>
                                      </p:to>
                                    </p:set>
                                    <p:animEffect transition="in" filter="fade">
                                      <p:cBhvr>
                                        <p:cTn id="7" dur="500"/>
                                        <p:tgtEl>
                                          <p:spTgt spid="2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3">
                                            <p:txEl>
                                              <p:pRg st="2" end="2"/>
                                            </p:txEl>
                                          </p:spTgt>
                                        </p:tgtEl>
                                        <p:attrNameLst>
                                          <p:attrName>style.visibility</p:attrName>
                                        </p:attrNameLst>
                                      </p:cBhvr>
                                      <p:to>
                                        <p:strVal val="visible"/>
                                      </p:to>
                                    </p:set>
                                    <p:animEffect transition="in" filter="fade">
                                      <p:cBhvr>
                                        <p:cTn id="10" dur="500"/>
                                        <p:tgtEl>
                                          <p:spTgt spid="2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3">
                                            <p:txEl>
                                              <p:pRg st="3" end="3"/>
                                            </p:txEl>
                                          </p:spTgt>
                                        </p:tgtEl>
                                        <p:attrNameLst>
                                          <p:attrName>style.visibility</p:attrName>
                                        </p:attrNameLst>
                                      </p:cBhvr>
                                      <p:to>
                                        <p:strVal val="visible"/>
                                      </p:to>
                                    </p:set>
                                    <p:animEffect transition="in" filter="fade">
                                      <p:cBhvr>
                                        <p:cTn id="13" dur="500"/>
                                        <p:tgtEl>
                                          <p:spTgt spid="2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3">
                                            <p:txEl>
                                              <p:pRg st="4" end="4"/>
                                            </p:txEl>
                                          </p:spTgt>
                                        </p:tgtEl>
                                        <p:attrNameLst>
                                          <p:attrName>style.visibility</p:attrName>
                                        </p:attrNameLst>
                                      </p:cBhvr>
                                      <p:to>
                                        <p:strVal val="visible"/>
                                      </p:to>
                                    </p:set>
                                    <p:animEffect transition="in" filter="fade">
                                      <p:cBhvr>
                                        <p:cTn id="16" dur="500"/>
                                        <p:tgtEl>
                                          <p:spTgt spid="2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3">
                                            <p:txEl>
                                              <p:pRg st="5" end="5"/>
                                            </p:txEl>
                                          </p:spTgt>
                                        </p:tgtEl>
                                        <p:attrNameLst>
                                          <p:attrName>style.visibility</p:attrName>
                                        </p:attrNameLst>
                                      </p:cBhvr>
                                      <p:to>
                                        <p:strVal val="visible"/>
                                      </p:to>
                                    </p:set>
                                    <p:animEffect transition="in" filter="fade">
                                      <p:cBhvr>
                                        <p:cTn id="19" dur="500"/>
                                        <p:tgtEl>
                                          <p:spTgt spid="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itre 1"/>
          <p:cNvSpPr>
            <a:spLocks noGrp="1"/>
          </p:cNvSpPr>
          <p:nvPr>
            <p:ph type="title" idx="4294967295"/>
          </p:nvPr>
        </p:nvSpPr>
        <p:spPr>
          <a:xfrm>
            <a:off x="2236448" y="417513"/>
            <a:ext cx="6480175" cy="1046440"/>
          </a:xfrm>
        </p:spPr>
        <p:txBody>
          <a:bodyPr/>
          <a:lstStyle/>
          <a:p>
            <a:pPr eaLnBrk="1" hangingPunct="1"/>
            <a:r>
              <a:rPr lang="en-GB" altLang="en-US" sz="3400" dirty="0"/>
              <a:t>Landmarks along the journey: </a:t>
            </a:r>
            <a:r>
              <a:rPr lang="en-GB" altLang="en-US" sz="3400" dirty="0" smtClean="0"/>
              <a:t>1973-2003</a:t>
            </a:r>
            <a:endParaRPr lang="en-GB" altLang="en-US" sz="3400" dirty="0"/>
          </a:p>
        </p:txBody>
      </p:sp>
      <p:sp>
        <p:nvSpPr>
          <p:cNvPr id="23" name="Content Placeholder 2"/>
          <p:cNvSpPr>
            <a:spLocks noGrp="1"/>
          </p:cNvSpPr>
          <p:nvPr>
            <p:ph idx="4294967295"/>
          </p:nvPr>
        </p:nvSpPr>
        <p:spPr>
          <a:xfrm>
            <a:off x="2236448" y="2005367"/>
            <a:ext cx="6480175" cy="4124719"/>
          </a:xfrm>
        </p:spPr>
        <p:txBody>
          <a:bodyPr/>
          <a:lstStyle/>
          <a:p>
            <a:pPr marL="0" indent="0">
              <a:buNone/>
            </a:pPr>
            <a:r>
              <a:rPr lang="en-GB" altLang="en-US" dirty="0" smtClean="0">
                <a:solidFill>
                  <a:schemeClr val="tx1"/>
                </a:solidFill>
              </a:rPr>
              <a:t>1989 UNESCO Recommendation:</a:t>
            </a:r>
          </a:p>
          <a:p>
            <a:pPr marL="0" indent="0">
              <a:lnSpc>
                <a:spcPct val="100000"/>
              </a:lnSpc>
              <a:spcBef>
                <a:spcPts val="100"/>
              </a:spcBef>
              <a:spcAft>
                <a:spcPts val="100"/>
              </a:spcAft>
              <a:buNone/>
            </a:pPr>
            <a:r>
              <a:rPr lang="en-US" altLang="en-US" sz="2200" dirty="0" smtClean="0">
                <a:solidFill>
                  <a:schemeClr val="tx1"/>
                </a:solidFill>
              </a:rPr>
              <a:t>‘Folklore </a:t>
            </a:r>
            <a:r>
              <a:rPr lang="en-US" altLang="en-US" sz="2200" dirty="0">
                <a:solidFill>
                  <a:schemeClr val="tx1"/>
                </a:solidFill>
              </a:rPr>
              <a:t>(or traditional and popular culture) </a:t>
            </a:r>
            <a:r>
              <a:rPr lang="en-US" altLang="en-US" sz="2200" dirty="0" smtClean="0">
                <a:solidFill>
                  <a:schemeClr val="tx1"/>
                </a:solidFill>
              </a:rPr>
              <a:t>is </a:t>
            </a:r>
            <a:r>
              <a:rPr lang="en-US" altLang="en-US" sz="2200" dirty="0">
                <a:solidFill>
                  <a:schemeClr val="tx1"/>
                </a:solidFill>
              </a:rPr>
              <a:t>the totality of tradition-based </a:t>
            </a:r>
            <a:r>
              <a:rPr lang="en-US" altLang="en-US" sz="2200" dirty="0">
                <a:solidFill>
                  <a:srgbClr val="C00000"/>
                </a:solidFill>
              </a:rPr>
              <a:t>creations </a:t>
            </a:r>
            <a:r>
              <a:rPr lang="en-US" altLang="en-US" sz="2200" dirty="0" smtClean="0">
                <a:solidFill>
                  <a:srgbClr val="C00000"/>
                </a:solidFill>
              </a:rPr>
              <a:t>of a </a:t>
            </a:r>
            <a:r>
              <a:rPr lang="en-US" altLang="en-US" sz="2200" dirty="0">
                <a:solidFill>
                  <a:srgbClr val="C00000"/>
                </a:solidFill>
              </a:rPr>
              <a:t>cultural community, </a:t>
            </a:r>
            <a:r>
              <a:rPr lang="en-US" altLang="en-US" sz="2200" dirty="0">
                <a:solidFill>
                  <a:schemeClr val="accent3">
                    <a:lumMod val="75000"/>
                  </a:schemeClr>
                </a:solidFill>
              </a:rPr>
              <a:t>expressed by a group of individuals and recognized as reflecting </a:t>
            </a:r>
            <a:r>
              <a:rPr lang="en-US" altLang="en-US" sz="2200" dirty="0" smtClean="0">
                <a:solidFill>
                  <a:schemeClr val="accent3">
                    <a:lumMod val="75000"/>
                  </a:schemeClr>
                </a:solidFill>
              </a:rPr>
              <a:t>the expectations </a:t>
            </a:r>
            <a:r>
              <a:rPr lang="en-US" altLang="en-US" sz="2200" dirty="0">
                <a:solidFill>
                  <a:schemeClr val="accent3">
                    <a:lumMod val="75000"/>
                  </a:schemeClr>
                </a:solidFill>
              </a:rPr>
              <a:t>of a community in so far as they reflect its cultural and social identity;</a:t>
            </a:r>
            <a:r>
              <a:rPr lang="en-US" altLang="en-US" sz="2200" dirty="0">
                <a:solidFill>
                  <a:schemeClr val="tx1"/>
                </a:solidFill>
              </a:rPr>
              <a:t> </a:t>
            </a:r>
            <a:r>
              <a:rPr lang="en-US" altLang="en-US" sz="2200" dirty="0" smtClean="0">
                <a:solidFill>
                  <a:schemeClr val="tx1"/>
                </a:solidFill>
              </a:rPr>
              <a:t>its standards </a:t>
            </a:r>
            <a:r>
              <a:rPr lang="en-US" altLang="en-US" sz="2200" dirty="0">
                <a:solidFill>
                  <a:schemeClr val="tx1"/>
                </a:solidFill>
              </a:rPr>
              <a:t>and values are transmitted orally, by imitation or by other means. Its forms are</a:t>
            </a:r>
            <a:r>
              <a:rPr lang="en-US" altLang="en-US" sz="2200" dirty="0" smtClean="0">
                <a:solidFill>
                  <a:schemeClr val="tx1"/>
                </a:solidFill>
              </a:rPr>
              <a:t>, among </a:t>
            </a:r>
            <a:r>
              <a:rPr lang="en-US" altLang="en-US" sz="2200" dirty="0">
                <a:solidFill>
                  <a:schemeClr val="tx1"/>
                </a:solidFill>
              </a:rPr>
              <a:t>others, language, literature, music, dance, games, mythology, rituals, customs</a:t>
            </a:r>
            <a:r>
              <a:rPr lang="en-US" altLang="en-US" sz="2200" dirty="0" smtClean="0">
                <a:solidFill>
                  <a:schemeClr val="tx1"/>
                </a:solidFill>
              </a:rPr>
              <a:t>, handicrafts</a:t>
            </a:r>
            <a:r>
              <a:rPr lang="en-US" altLang="en-US" sz="2200" dirty="0">
                <a:solidFill>
                  <a:schemeClr val="tx1"/>
                </a:solidFill>
              </a:rPr>
              <a:t>, architecture and other arts</a:t>
            </a:r>
            <a:r>
              <a:rPr lang="en-US" altLang="en-US" sz="2200" dirty="0" smtClean="0">
                <a:solidFill>
                  <a:schemeClr val="tx1"/>
                </a:solidFill>
              </a:rPr>
              <a:t>.’</a:t>
            </a:r>
            <a:endParaRPr lang="en-GB" altLang="en-US" sz="2200" b="1" dirty="0">
              <a:solidFill>
                <a:schemeClr val="tx1"/>
              </a:solidFill>
            </a:endParaRPr>
          </a:p>
        </p:txBody>
      </p:sp>
    </p:spTree>
    <p:extLst>
      <p:ext uri="{BB962C8B-B14F-4D97-AF65-F5344CB8AC3E}">
        <p14:creationId xmlns:p14="http://schemas.microsoft.com/office/powerpoint/2010/main" val="2561982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xEl>
                                              <p:pRg st="1" end="1"/>
                                            </p:txEl>
                                          </p:spTgt>
                                        </p:tgtEl>
                                        <p:attrNameLst>
                                          <p:attrName>style.visibility</p:attrName>
                                        </p:attrNameLst>
                                      </p:cBhvr>
                                      <p:to>
                                        <p:strVal val="visible"/>
                                      </p:to>
                                    </p:set>
                                    <p:animEffect transition="in" filter="fade">
                                      <p:cBhvr>
                                        <p:cTn id="7" dur="500"/>
                                        <p:tgtEl>
                                          <p:spTgt spid="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itre 1"/>
          <p:cNvSpPr>
            <a:spLocks noGrp="1"/>
          </p:cNvSpPr>
          <p:nvPr>
            <p:ph type="title" idx="4294967295"/>
          </p:nvPr>
        </p:nvSpPr>
        <p:spPr>
          <a:xfrm>
            <a:off x="2236448" y="417513"/>
            <a:ext cx="6480175" cy="1046440"/>
          </a:xfrm>
        </p:spPr>
        <p:txBody>
          <a:bodyPr/>
          <a:lstStyle/>
          <a:p>
            <a:pPr eaLnBrk="1" hangingPunct="1"/>
            <a:r>
              <a:rPr lang="en-GB" altLang="en-US" sz="3400" dirty="0"/>
              <a:t>Landmarks along the journey: </a:t>
            </a:r>
            <a:r>
              <a:rPr lang="en-GB" altLang="en-US" sz="3400" dirty="0" smtClean="0"/>
              <a:t>1973-2003</a:t>
            </a:r>
            <a:endParaRPr lang="en-GB" altLang="en-US" sz="3400" dirty="0"/>
          </a:p>
        </p:txBody>
      </p:sp>
      <p:sp>
        <p:nvSpPr>
          <p:cNvPr id="23" name="Content Placeholder 2"/>
          <p:cNvSpPr>
            <a:spLocks noGrp="1"/>
          </p:cNvSpPr>
          <p:nvPr>
            <p:ph idx="4294967295"/>
          </p:nvPr>
        </p:nvSpPr>
        <p:spPr>
          <a:xfrm>
            <a:off x="2236448" y="2005367"/>
            <a:ext cx="6480175" cy="2457596"/>
          </a:xfrm>
        </p:spPr>
        <p:txBody>
          <a:bodyPr/>
          <a:lstStyle/>
          <a:p>
            <a:pPr marL="0" indent="0">
              <a:buNone/>
            </a:pPr>
            <a:r>
              <a:rPr lang="en-GB" altLang="en-US" dirty="0" smtClean="0">
                <a:solidFill>
                  <a:schemeClr val="tx1"/>
                </a:solidFill>
              </a:rPr>
              <a:t>1989 UNESCO Recommendation:</a:t>
            </a:r>
          </a:p>
          <a:p>
            <a:pPr>
              <a:lnSpc>
                <a:spcPct val="100000"/>
              </a:lnSpc>
              <a:spcBef>
                <a:spcPts val="100"/>
              </a:spcBef>
              <a:spcAft>
                <a:spcPts val="100"/>
              </a:spcAft>
            </a:pPr>
            <a:r>
              <a:rPr lang="en-US" altLang="en-US" sz="2200" dirty="0" smtClean="0">
                <a:solidFill>
                  <a:schemeClr val="tx1"/>
                </a:solidFill>
              </a:rPr>
              <a:t>States are to guarantee communities have access to their own heritage</a:t>
            </a:r>
          </a:p>
          <a:p>
            <a:pPr>
              <a:lnSpc>
                <a:spcPct val="100000"/>
              </a:lnSpc>
              <a:spcBef>
                <a:spcPts val="100"/>
              </a:spcBef>
              <a:spcAft>
                <a:spcPts val="100"/>
              </a:spcAft>
            </a:pPr>
            <a:r>
              <a:rPr lang="en-US" altLang="en-US" sz="2200" dirty="0" smtClean="0">
                <a:solidFill>
                  <a:schemeClr val="tx1"/>
                </a:solidFill>
              </a:rPr>
              <a:t>States are to ensure that ‘various </a:t>
            </a:r>
            <a:r>
              <a:rPr lang="en-US" altLang="en-US" sz="2200" dirty="0">
                <a:solidFill>
                  <a:schemeClr val="tx1"/>
                </a:solidFill>
              </a:rPr>
              <a:t>interested parties (communities or natural or legal persons) enjoy the economic, moral and so-called </a:t>
            </a:r>
            <a:r>
              <a:rPr lang="en-US" altLang="en-US" sz="2200" dirty="0" err="1">
                <a:solidFill>
                  <a:schemeClr val="tx1"/>
                </a:solidFill>
              </a:rPr>
              <a:t>neighbouring</a:t>
            </a:r>
            <a:r>
              <a:rPr lang="en-US" altLang="en-US" sz="2200" dirty="0">
                <a:solidFill>
                  <a:schemeClr val="tx1"/>
                </a:solidFill>
              </a:rPr>
              <a:t> </a:t>
            </a:r>
            <a:r>
              <a:rPr lang="en-US" altLang="en-US" sz="2200" dirty="0" smtClean="0">
                <a:solidFill>
                  <a:schemeClr val="tx1"/>
                </a:solidFill>
              </a:rPr>
              <a:t>rights’ of their creations</a:t>
            </a:r>
            <a:endParaRPr lang="en-GB" altLang="en-US" sz="2200" b="1" dirty="0">
              <a:solidFill>
                <a:schemeClr val="tx1"/>
              </a:solidFill>
            </a:endParaRPr>
          </a:p>
        </p:txBody>
      </p:sp>
    </p:spTree>
    <p:extLst>
      <p:ext uri="{BB962C8B-B14F-4D97-AF65-F5344CB8AC3E}">
        <p14:creationId xmlns:p14="http://schemas.microsoft.com/office/powerpoint/2010/main" val="3164936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2_Thème Office">
  <a:themeElements>
    <a:clrScheme name="Unesco">
      <a:dk1>
        <a:sysClr val="windowText" lastClr="000000"/>
      </a:dk1>
      <a:lt1>
        <a:sysClr val="window" lastClr="FFFFFF"/>
      </a:lt1>
      <a:dk2>
        <a:srgbClr val="1F497D"/>
      </a:dk2>
      <a:lt2>
        <a:srgbClr val="EEECE1"/>
      </a:lt2>
      <a:accent1>
        <a:srgbClr val="07DEDB"/>
      </a:accent1>
      <a:accent2>
        <a:srgbClr val="00D213"/>
      </a:accent2>
      <a:accent3>
        <a:srgbClr val="FF0000"/>
      </a:accent3>
      <a:accent4>
        <a:srgbClr val="FFFF00"/>
      </a:accent4>
      <a:accent5>
        <a:srgbClr val="07DEDB"/>
      </a:accent5>
      <a:accent6>
        <a:srgbClr val="00D213"/>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1523</TotalTime>
  <Words>1745</Words>
  <Application>Microsoft Office PowerPoint</Application>
  <PresentationFormat>On-screen Show (4:3)</PresentationFormat>
  <Paragraphs>139</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Arial Bold</vt:lpstr>
      <vt:lpstr>Calibri</vt:lpstr>
      <vt:lpstr>2_Thème Office</vt:lpstr>
      <vt:lpstr>Definitions have consequences: Taking seriously the  2003 Convention for the  Safeguarding of the  Intangible Cultural Heritage  Frank Proschan</vt:lpstr>
      <vt:lpstr>PowerPoint Presentation</vt:lpstr>
      <vt:lpstr>PowerPoint Presentation</vt:lpstr>
      <vt:lpstr>Landmarks along the journey </vt:lpstr>
      <vt:lpstr>Landmarks along the journey:  1973-2003</vt:lpstr>
      <vt:lpstr>Landmarks along the journey:  1973-2003</vt:lpstr>
      <vt:lpstr>Landmarks along the journey: 1973-2003</vt:lpstr>
      <vt:lpstr>Landmarks along the journey: 1973-2003</vt:lpstr>
      <vt:lpstr>Landmarks along the journey: 1973-2003</vt:lpstr>
      <vt:lpstr>Landmarks along the journey:  1973-2003</vt:lpstr>
      <vt:lpstr>Landmarks along the journey:  1973-2003</vt:lpstr>
      <vt:lpstr>Landmarks along the journey: 1973-2003</vt:lpstr>
      <vt:lpstr>Landmarks along the journey: 1973-2003</vt:lpstr>
      <vt:lpstr>Arriving at a definition</vt:lpstr>
      <vt:lpstr>Arriving at a definition:  2001-2002</vt:lpstr>
      <vt:lpstr>Arriving at a definition:  2001-2002</vt:lpstr>
      <vt:lpstr>Arriving at a definition:  2001-2002</vt:lpstr>
      <vt:lpstr>Arriving at a definition:  2001-2002</vt:lpstr>
      <vt:lpstr>Too late to turn back:</vt:lpstr>
      <vt:lpstr>Too late to turn back: definitions have consequences</vt:lpstr>
      <vt:lpstr>PowerPoint Presentation</vt:lpstr>
      <vt:lpstr>Too late to turn back: definitions have consequences</vt:lpstr>
      <vt:lpstr>Too late to turn back: definitions have consequences</vt:lpstr>
      <vt:lpstr>Too late to turn back: definitions have consequences</vt:lpstr>
      <vt:lpstr>Too late to turn back: definitions have consequences</vt:lpstr>
      <vt:lpstr>Too late to turn back: definitions have consequences</vt:lpstr>
      <vt:lpstr>Too late to turn back: definitions have consequences</vt:lpstr>
      <vt:lpstr>Too late to turn back:  definitions have consequences</vt:lpstr>
      <vt:lpstr>Too late to turn back:  definitions have consequences</vt:lpstr>
      <vt:lpstr>Too late to turn back:  definitions have consequences</vt:lpstr>
      <vt:lpstr>Too late to turn back: definitions have consequences</vt:lpstr>
      <vt:lpstr>Too late to turn back:  definitions have consequences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dc:creator>
  <cp:lastModifiedBy>Frank Proschan</cp:lastModifiedBy>
  <cp:revision>219</cp:revision>
  <dcterms:created xsi:type="dcterms:W3CDTF">2013-04-24T00:14:44Z</dcterms:created>
  <dcterms:modified xsi:type="dcterms:W3CDTF">2015-01-25T16:23:14Z</dcterms:modified>
</cp:coreProperties>
</file>